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63C62-3F0C-4F11-B7CF-F055AFBF1F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212D84-86F9-4D39-A55E-7D0D0BBA26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BF725-DEC5-4D01-B577-1BA90366E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4376-24BC-4335-96E4-0E5C2D3BB730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3AD71-4040-470F-B246-FD629602A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D9CD5-7999-4F1E-B893-A7752982B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B650-B8D9-47CB-B8C1-D1B26F382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52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12724-CEC3-439E-8F58-1958ED768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077265-701A-4517-AB92-EF4FA2370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4D708-E385-4AA8-9C24-C5E379289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4376-24BC-4335-96E4-0E5C2D3BB730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CC6A0-32DB-48DA-85DB-68D4D5ACB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0400B-C841-428A-8422-0CFBBFEF3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B650-B8D9-47CB-B8C1-D1B26F382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3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CB5ADA-6D48-43DD-8477-B665A0848F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AA9861-4D6C-444C-8245-16D76F7A41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BB32E-AF31-474E-9C21-B4CC21912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4376-24BC-4335-96E4-0E5C2D3BB730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9F6BA-0C52-4D16-8DD7-7191DCAE7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EE55C-7495-4EA3-8D99-68EF9D01B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B650-B8D9-47CB-B8C1-D1B26F382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0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97078-6D2C-45A4-91E8-D3495FB90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572EC-1C77-48AB-89F8-616F3767E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9BD25-28CF-4C75-AAFA-AFAE85512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4376-24BC-4335-96E4-0E5C2D3BB730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87855-A371-4B1C-B448-547E03759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AD2E4-05E2-413E-A928-E8ADB39FB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B650-B8D9-47CB-B8C1-D1B26F382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9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DD78C-5DFE-4B45-98F0-3E3E578D7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FAD56-765C-48A9-A441-0A3373731B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FF9EB-7FC6-4694-829A-1D6C6E721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4376-24BC-4335-96E4-0E5C2D3BB730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2EE41-88B0-40B0-9FC0-E463C2BF6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F7ABD-6505-4CFD-8A2E-F813995C8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B650-B8D9-47CB-B8C1-D1B26F382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52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BBB07-1827-4D0D-8039-BFDCB40F9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8290D-2D1A-4FCA-B1D1-A03902A1BD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081FDE-3ADA-4E81-8E30-BBDEA0BAB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269C7C-0C35-48D6-9861-FE522DEDE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4376-24BC-4335-96E4-0E5C2D3BB730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0BF6D-EF19-4FE3-91CE-9AAC995E9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846DC-6328-4FB2-8D8F-6DEE2FD28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B650-B8D9-47CB-B8C1-D1B26F382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5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7338F-C65B-4B54-ABD5-D89018CCD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923D81-F3EC-49B0-8FD5-793E01AAD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A3FAC-B479-42B9-B6F6-0C9787796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BDA3C1-8ACC-4D79-BC69-476506088E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E5C29E-5EDE-4060-ACC2-093A3A42F9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D9B7C-CAE7-44CF-B1CD-E4C5DD516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4376-24BC-4335-96E4-0E5C2D3BB730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F9BDAB-3606-46B4-AFE9-61B99CF4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9CFFF9-9B76-4240-8CA3-5F773BB92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B650-B8D9-47CB-B8C1-D1B26F382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3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DF8E5-A08F-4698-BCC1-BBF54887A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51A342-E7D1-4FD1-ABC8-0165C4FC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4376-24BC-4335-96E4-0E5C2D3BB730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DBC587-6E13-47C5-8204-5FF1B283E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456283-83D4-494E-A3E5-2641B4B52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B650-B8D9-47CB-B8C1-D1B26F382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9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3B210F-60A2-4AB4-A4BF-CBA90A8EA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4376-24BC-4335-96E4-0E5C2D3BB730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B1B797-720E-413B-AED4-9595CD245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AC9685-A6C8-4698-98C3-B21463564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B650-B8D9-47CB-B8C1-D1B26F382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7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BF9D2-1745-4716-AE58-4369306E3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7D388-B99E-4819-AB24-ECF3C2A2B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154A97-7815-4B2F-B5F9-BA5CF6689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3C6DB9-CA01-4C90-B619-1AEFDFFB2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4376-24BC-4335-96E4-0E5C2D3BB730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9B88CC-C25A-4C89-9D3F-1E08CE022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57CED2-C307-4668-A77B-98E457350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B650-B8D9-47CB-B8C1-D1B26F382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28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AB827-838C-4E28-97B5-5FA112F95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3EE510-2E21-4848-AA77-47D8754257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5FCDA-BBF9-4C15-A630-EA189DA51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A71759-7529-4F45-891E-6733AD08C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4376-24BC-4335-96E4-0E5C2D3BB730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8F6C13-DB2B-4503-9EDA-1AD96B6F5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262C1F-4823-4634-AF1D-527A7F444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B650-B8D9-47CB-B8C1-D1B26F382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78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87AC8F-DB4E-4DB8-ACA2-5FECED0E9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70BA8D-1E71-4151-8356-9693462BA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83C17-B52F-4EF4-8B63-A189A55F63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04376-24BC-4335-96E4-0E5C2D3BB730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C6E2F-F332-4BE4-B3C3-3298B38B6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C7DC8-7FB5-4AEE-8E46-CCBC9B26F2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9B650-B8D9-47CB-B8C1-D1B26F382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4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A494EFC-CBFF-48E6-A623-250DB317A6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7299"/>
            <a:ext cx="12192000" cy="50093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786F932-6C63-4E5A-8578-60045F7D54CA}"/>
              </a:ext>
            </a:extLst>
          </p:cNvPr>
          <p:cNvSpPr txBox="1"/>
          <p:nvPr/>
        </p:nvSpPr>
        <p:spPr>
          <a:xfrm>
            <a:off x="1802166" y="1096555"/>
            <a:ext cx="3220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autonomous 1</a:t>
            </a:r>
            <a:r>
              <a:rPr lang="en-US" baseline="30000" dirty="0">
                <a:solidFill>
                  <a:srgbClr val="FF0000"/>
                </a:solidFill>
                <a:latin typeface="Segoe Print" panose="02000600000000000000" pitchFamily="2" charset="0"/>
              </a:rPr>
              <a:t>st</a:t>
            </a:r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egoe Print" panose="02000600000000000000" pitchFamily="2" charset="0"/>
              </a:rPr>
              <a:t>oder</a:t>
            </a:r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 ODE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1B3FA57-43C8-4894-BC67-093A62C2FE16}"/>
                  </a:ext>
                </a:extLst>
              </p:cNvPr>
              <p:cNvSpPr txBox="1"/>
              <p:nvPr/>
            </p:nvSpPr>
            <p:spPr>
              <a:xfrm>
                <a:off x="5212671" y="2881421"/>
                <a:ext cx="974113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Segoe Print" panose="02000600000000000000" pitchFamily="2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1B3FA57-43C8-4894-BC67-093A62C2FE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2671" y="2881421"/>
                <a:ext cx="974113" cy="6182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2C2D9CB-C55D-4917-8861-C444DAEE6E25}"/>
                  </a:ext>
                </a:extLst>
              </p:cNvPr>
              <p:cNvSpPr txBox="1"/>
              <p:nvPr/>
            </p:nvSpPr>
            <p:spPr>
              <a:xfrm>
                <a:off x="1077157" y="4436493"/>
                <a:ext cx="33809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    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Segoe Print" panose="02000600000000000000" pitchFamily="2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2C2D9CB-C55D-4917-8861-C444DAEE6E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157" y="4436493"/>
                <a:ext cx="3380989" cy="369332"/>
              </a:xfrm>
              <a:prstGeom prst="rect">
                <a:avLst/>
              </a:prstGeom>
              <a:blipFill>
                <a:blip r:embed="rId4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B9CF8B51-4240-457D-9DFE-9AE2B22B30CD}"/>
              </a:ext>
            </a:extLst>
          </p:cNvPr>
          <p:cNvGrpSpPr/>
          <p:nvPr/>
        </p:nvGrpSpPr>
        <p:grpSpPr>
          <a:xfrm>
            <a:off x="4900474" y="4436493"/>
            <a:ext cx="2908599" cy="369332"/>
            <a:chOff x="4900474" y="4436493"/>
            <a:chExt cx="2908599" cy="36933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D32CC05E-7A37-4502-8AC6-4809C25D38E7}"/>
                    </a:ext>
                  </a:extLst>
                </p:cNvPr>
                <p:cNvSpPr txBox="1"/>
                <p:nvPr/>
              </p:nvSpPr>
              <p:spPr>
                <a:xfrm>
                  <a:off x="6538404" y="4436493"/>
                  <a:ext cx="127066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=1, 2, 4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  <a:latin typeface="Segoe Print" panose="02000600000000000000" pitchFamily="2" charset="0"/>
                  </a:endParaRPr>
                </a:p>
              </p:txBody>
            </p:sp>
          </mc:Choice>
          <mc:Fallback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D32CC05E-7A37-4502-8AC6-4809C25D38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38404" y="4436493"/>
                  <a:ext cx="1270669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Arrow: Right 8">
              <a:extLst>
                <a:ext uri="{FF2B5EF4-FFF2-40B4-BE49-F238E27FC236}">
                  <a16:creationId xmlns:a16="http://schemas.microsoft.com/office/drawing/2014/main" id="{5647BF37-1C23-4028-AAE6-55C8BBAAF211}"/>
                </a:ext>
              </a:extLst>
            </p:cNvPr>
            <p:cNvSpPr/>
            <p:nvPr/>
          </p:nvSpPr>
          <p:spPr>
            <a:xfrm>
              <a:off x="4900474" y="4500979"/>
              <a:ext cx="878889" cy="213064"/>
            </a:xfrm>
            <a:prstGeom prst="right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257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1BE6258-919C-4AC8-A1E1-3C673F8AFD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2796"/>
            <a:ext cx="12192000" cy="384585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789ABDF-1ADD-4E64-85D6-12252B965BC7}"/>
              </a:ext>
            </a:extLst>
          </p:cNvPr>
          <p:cNvSpPr txBox="1"/>
          <p:nvPr/>
        </p:nvSpPr>
        <p:spPr>
          <a:xfrm>
            <a:off x="8664604" y="910124"/>
            <a:ext cx="3272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(i.e., Asymptotic Behavior)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117111-D88E-4896-819C-DCFB5BE401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526" y="2505722"/>
            <a:ext cx="4258917" cy="406153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BD9A628-690F-407D-9E04-DE6402C0F75B}"/>
              </a:ext>
            </a:extLst>
          </p:cNvPr>
          <p:cNvSpPr/>
          <p:nvPr/>
        </p:nvSpPr>
        <p:spPr>
          <a:xfrm>
            <a:off x="2086252" y="3683352"/>
            <a:ext cx="2494626" cy="595685"/>
          </a:xfrm>
          <a:custGeom>
            <a:avLst/>
            <a:gdLst>
              <a:gd name="connsiteX0" fmla="*/ 0 w 2494626"/>
              <a:gd name="connsiteY0" fmla="*/ 595685 h 595685"/>
              <a:gd name="connsiteX1" fmla="*/ 53266 w 2494626"/>
              <a:gd name="connsiteY1" fmla="*/ 586807 h 595685"/>
              <a:gd name="connsiteX2" fmla="*/ 88777 w 2494626"/>
              <a:gd name="connsiteY2" fmla="*/ 577930 h 595685"/>
              <a:gd name="connsiteX3" fmla="*/ 142043 w 2494626"/>
              <a:gd name="connsiteY3" fmla="*/ 569052 h 595685"/>
              <a:gd name="connsiteX4" fmla="*/ 204187 w 2494626"/>
              <a:gd name="connsiteY4" fmla="*/ 515786 h 595685"/>
              <a:gd name="connsiteX5" fmla="*/ 221942 w 2494626"/>
              <a:gd name="connsiteY5" fmla="*/ 489153 h 595685"/>
              <a:gd name="connsiteX6" fmla="*/ 248575 w 2494626"/>
              <a:gd name="connsiteY6" fmla="*/ 409254 h 595685"/>
              <a:gd name="connsiteX7" fmla="*/ 266331 w 2494626"/>
              <a:gd name="connsiteY7" fmla="*/ 355988 h 595685"/>
              <a:gd name="connsiteX8" fmla="*/ 275208 w 2494626"/>
              <a:gd name="connsiteY8" fmla="*/ 329355 h 595685"/>
              <a:gd name="connsiteX9" fmla="*/ 301841 w 2494626"/>
              <a:gd name="connsiteY9" fmla="*/ 240578 h 595685"/>
              <a:gd name="connsiteX10" fmla="*/ 319597 w 2494626"/>
              <a:gd name="connsiteY10" fmla="*/ 222823 h 595685"/>
              <a:gd name="connsiteX11" fmla="*/ 337352 w 2494626"/>
              <a:gd name="connsiteY11" fmla="*/ 169557 h 595685"/>
              <a:gd name="connsiteX12" fmla="*/ 390618 w 2494626"/>
              <a:gd name="connsiteY12" fmla="*/ 142924 h 595685"/>
              <a:gd name="connsiteX13" fmla="*/ 417251 w 2494626"/>
              <a:gd name="connsiteY13" fmla="*/ 134046 h 595685"/>
              <a:gd name="connsiteX14" fmla="*/ 452762 w 2494626"/>
              <a:gd name="connsiteY14" fmla="*/ 125168 h 595685"/>
              <a:gd name="connsiteX15" fmla="*/ 497150 w 2494626"/>
              <a:gd name="connsiteY15" fmla="*/ 116291 h 595685"/>
              <a:gd name="connsiteX16" fmla="*/ 603682 w 2494626"/>
              <a:gd name="connsiteY16" fmla="*/ 89658 h 595685"/>
              <a:gd name="connsiteX17" fmla="*/ 736847 w 2494626"/>
              <a:gd name="connsiteY17" fmla="*/ 71902 h 595685"/>
              <a:gd name="connsiteX18" fmla="*/ 816746 w 2494626"/>
              <a:gd name="connsiteY18" fmla="*/ 63025 h 595685"/>
              <a:gd name="connsiteX19" fmla="*/ 870012 w 2494626"/>
              <a:gd name="connsiteY19" fmla="*/ 54147 h 595685"/>
              <a:gd name="connsiteX20" fmla="*/ 949911 w 2494626"/>
              <a:gd name="connsiteY20" fmla="*/ 45269 h 595685"/>
              <a:gd name="connsiteX21" fmla="*/ 1012055 w 2494626"/>
              <a:gd name="connsiteY21" fmla="*/ 36392 h 595685"/>
              <a:gd name="connsiteX22" fmla="*/ 1464816 w 2494626"/>
              <a:gd name="connsiteY22" fmla="*/ 27514 h 595685"/>
              <a:gd name="connsiteX23" fmla="*/ 1740024 w 2494626"/>
              <a:gd name="connsiteY23" fmla="*/ 9759 h 595685"/>
              <a:gd name="connsiteX24" fmla="*/ 1988598 w 2494626"/>
              <a:gd name="connsiteY24" fmla="*/ 881 h 595685"/>
              <a:gd name="connsiteX25" fmla="*/ 2494626 w 2494626"/>
              <a:gd name="connsiteY25" fmla="*/ 881 h 595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494626" h="595685">
                <a:moveTo>
                  <a:pt x="0" y="595685"/>
                </a:moveTo>
                <a:cubicBezTo>
                  <a:pt x="17755" y="592726"/>
                  <a:pt x="35615" y="590337"/>
                  <a:pt x="53266" y="586807"/>
                </a:cubicBezTo>
                <a:cubicBezTo>
                  <a:pt x="65230" y="584414"/>
                  <a:pt x="76813" y="580323"/>
                  <a:pt x="88777" y="577930"/>
                </a:cubicBezTo>
                <a:cubicBezTo>
                  <a:pt x="106428" y="574400"/>
                  <a:pt x="124288" y="572011"/>
                  <a:pt x="142043" y="569052"/>
                </a:cubicBezTo>
                <a:cubicBezTo>
                  <a:pt x="166139" y="552988"/>
                  <a:pt x="186965" y="541620"/>
                  <a:pt x="204187" y="515786"/>
                </a:cubicBezTo>
                <a:cubicBezTo>
                  <a:pt x="210105" y="506908"/>
                  <a:pt x="217609" y="498903"/>
                  <a:pt x="221942" y="489153"/>
                </a:cubicBezTo>
                <a:cubicBezTo>
                  <a:pt x="221953" y="489128"/>
                  <a:pt x="244132" y="422584"/>
                  <a:pt x="248575" y="409254"/>
                </a:cubicBezTo>
                <a:lnTo>
                  <a:pt x="266331" y="355988"/>
                </a:lnTo>
                <a:cubicBezTo>
                  <a:pt x="269290" y="347110"/>
                  <a:pt x="272938" y="338433"/>
                  <a:pt x="275208" y="329355"/>
                </a:cubicBezTo>
                <a:cubicBezTo>
                  <a:pt x="279231" y="313263"/>
                  <a:pt x="294638" y="247781"/>
                  <a:pt x="301841" y="240578"/>
                </a:cubicBezTo>
                <a:lnTo>
                  <a:pt x="319597" y="222823"/>
                </a:lnTo>
                <a:cubicBezTo>
                  <a:pt x="325515" y="205068"/>
                  <a:pt x="319597" y="175476"/>
                  <a:pt x="337352" y="169557"/>
                </a:cubicBezTo>
                <a:cubicBezTo>
                  <a:pt x="404295" y="147242"/>
                  <a:pt x="321779" y="177343"/>
                  <a:pt x="390618" y="142924"/>
                </a:cubicBezTo>
                <a:cubicBezTo>
                  <a:pt x="398988" y="138739"/>
                  <a:pt x="408253" y="136617"/>
                  <a:pt x="417251" y="134046"/>
                </a:cubicBezTo>
                <a:cubicBezTo>
                  <a:pt x="428983" y="130694"/>
                  <a:pt x="440851" y="127815"/>
                  <a:pt x="452762" y="125168"/>
                </a:cubicBezTo>
                <a:cubicBezTo>
                  <a:pt x="467492" y="121895"/>
                  <a:pt x="482593" y="120261"/>
                  <a:pt x="497150" y="116291"/>
                </a:cubicBezTo>
                <a:cubicBezTo>
                  <a:pt x="607691" y="86143"/>
                  <a:pt x="493294" y="108055"/>
                  <a:pt x="603682" y="89658"/>
                </a:cubicBezTo>
                <a:cubicBezTo>
                  <a:pt x="665641" y="69004"/>
                  <a:pt x="615199" y="83487"/>
                  <a:pt x="736847" y="71902"/>
                </a:cubicBezTo>
                <a:cubicBezTo>
                  <a:pt x="763523" y="69361"/>
                  <a:pt x="790184" y="66567"/>
                  <a:pt x="816746" y="63025"/>
                </a:cubicBezTo>
                <a:cubicBezTo>
                  <a:pt x="834588" y="60646"/>
                  <a:pt x="852170" y="56526"/>
                  <a:pt x="870012" y="54147"/>
                </a:cubicBezTo>
                <a:cubicBezTo>
                  <a:pt x="896574" y="50605"/>
                  <a:pt x="923321" y="48593"/>
                  <a:pt x="949911" y="45269"/>
                </a:cubicBezTo>
                <a:cubicBezTo>
                  <a:pt x="970674" y="42674"/>
                  <a:pt x="991142" y="37113"/>
                  <a:pt x="1012055" y="36392"/>
                </a:cubicBezTo>
                <a:cubicBezTo>
                  <a:pt x="1162915" y="31190"/>
                  <a:pt x="1313896" y="30473"/>
                  <a:pt x="1464816" y="27514"/>
                </a:cubicBezTo>
                <a:cubicBezTo>
                  <a:pt x="1595521" y="16621"/>
                  <a:pt x="1586223" y="16304"/>
                  <a:pt x="1740024" y="9759"/>
                </a:cubicBezTo>
                <a:cubicBezTo>
                  <a:pt x="1822860" y="6234"/>
                  <a:pt x="1905693" y="1856"/>
                  <a:pt x="1988598" y="881"/>
                </a:cubicBezTo>
                <a:cubicBezTo>
                  <a:pt x="2157262" y="-1103"/>
                  <a:pt x="2325950" y="881"/>
                  <a:pt x="2494626" y="881"/>
                </a:cubicBezTo>
              </a:path>
            </a:pathLst>
          </a:cu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22556EA-1D0C-43DE-A98F-4B4FE3458885}"/>
                  </a:ext>
                </a:extLst>
              </p:cNvPr>
              <p:cNvSpPr txBox="1"/>
              <p:nvPr/>
            </p:nvSpPr>
            <p:spPr>
              <a:xfrm>
                <a:off x="5303880" y="2536099"/>
                <a:ext cx="35070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Segoe Print" panose="02000600000000000000" pitchFamily="2" charset="0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Segoe Print" panose="02000600000000000000" pitchFamily="2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→4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Segoe Print" panose="02000600000000000000" pitchFamily="2" charset="0"/>
                  </a:rPr>
                  <a:t> as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Segoe Print" panose="02000600000000000000" pitchFamily="2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22556EA-1D0C-43DE-A98F-4B4FE34588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880" y="2536099"/>
                <a:ext cx="3507050" cy="369332"/>
              </a:xfrm>
              <a:prstGeom prst="rect">
                <a:avLst/>
              </a:prstGeom>
              <a:blipFill>
                <a:blip r:embed="rId4"/>
                <a:stretch>
                  <a:fillRect l="-1391" t="-655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A6C7BC4-0CD7-4DDF-9094-F5B34D3F9599}"/>
                  </a:ext>
                </a:extLst>
              </p:cNvPr>
              <p:cNvSpPr txBox="1"/>
              <p:nvPr/>
            </p:nvSpPr>
            <p:spPr>
              <a:xfrm>
                <a:off x="5303880" y="3828845"/>
                <a:ext cx="39366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Segoe Print" panose="02000600000000000000" pitchFamily="2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2&lt;</m:t>
                    </m:r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&lt;4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Segoe Print" panose="02000600000000000000" pitchFamily="2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→4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Segoe Print" panose="02000600000000000000" pitchFamily="2" charset="0"/>
                  </a:rPr>
                  <a:t> as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Segoe Print" panose="02000600000000000000" pitchFamily="2" charset="0"/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A6C7BC4-0CD7-4DDF-9094-F5B34D3F95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880" y="3828845"/>
                <a:ext cx="3936655" cy="369332"/>
              </a:xfrm>
              <a:prstGeom prst="rect">
                <a:avLst/>
              </a:prstGeom>
              <a:blipFill>
                <a:blip r:embed="rId5"/>
                <a:stretch>
                  <a:fillRect l="-1238" t="-655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oup 32">
            <a:extLst>
              <a:ext uri="{FF2B5EF4-FFF2-40B4-BE49-F238E27FC236}">
                <a16:creationId xmlns:a16="http://schemas.microsoft.com/office/drawing/2014/main" id="{5B3CC18B-2856-40D7-90BB-42DD2931BB87}"/>
              </a:ext>
            </a:extLst>
          </p:cNvPr>
          <p:cNvGrpSpPr/>
          <p:nvPr/>
        </p:nvGrpSpPr>
        <p:grpSpPr>
          <a:xfrm>
            <a:off x="2142836" y="2955636"/>
            <a:ext cx="6668094" cy="585691"/>
            <a:chOff x="2142836" y="2955636"/>
            <a:chExt cx="6668094" cy="58569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56FB3D9F-B99F-47B5-8E23-83DB9B978756}"/>
                    </a:ext>
                  </a:extLst>
                </p:cNvPr>
                <p:cNvSpPr txBox="1"/>
                <p:nvPr/>
              </p:nvSpPr>
              <p:spPr>
                <a:xfrm>
                  <a:off x="5303880" y="3121110"/>
                  <a:ext cx="350705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srgbClr val="FF0000"/>
                      </a:solidFill>
                      <a:latin typeface="Segoe Print" panose="02000600000000000000" pitchFamily="2" charset="0"/>
                    </a:rPr>
                    <a:t>If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&gt;4</m:t>
                      </m:r>
                    </m:oMath>
                  </a14:m>
                  <a:r>
                    <a:rPr lang="en-US" dirty="0">
                      <a:solidFill>
                        <a:srgbClr val="FF0000"/>
                      </a:solidFill>
                      <a:latin typeface="Segoe Print" panose="02000600000000000000" pitchFamily="2" charset="0"/>
                    </a:rPr>
                    <a:t>, then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→4</m:t>
                      </m:r>
                    </m:oMath>
                  </a14:m>
                  <a:r>
                    <a:rPr lang="en-US" dirty="0">
                      <a:solidFill>
                        <a:srgbClr val="FF0000"/>
                      </a:solidFill>
                      <a:latin typeface="Segoe Print" panose="02000600000000000000" pitchFamily="2" charset="0"/>
                    </a:rPr>
                    <a:t> as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→∞</m:t>
                      </m:r>
                    </m:oMath>
                  </a14:m>
                  <a:endParaRPr lang="en-US" dirty="0">
                    <a:solidFill>
                      <a:srgbClr val="FF0000"/>
                    </a:solidFill>
                    <a:latin typeface="Segoe Print" panose="02000600000000000000" pitchFamily="2" charset="0"/>
                  </a:endParaRPr>
                </a:p>
              </p:txBody>
            </p:sp>
          </mc:Choice>
          <mc:Fallback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56FB3D9F-B99F-47B5-8E23-83DB9B97875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03880" y="3121110"/>
                  <a:ext cx="3507050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1391" t="-8197" b="-262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AB4593B-1C2F-4947-A2FD-5E9D079DA292}"/>
                </a:ext>
              </a:extLst>
            </p:cNvPr>
            <p:cNvSpPr/>
            <p:nvPr/>
          </p:nvSpPr>
          <p:spPr>
            <a:xfrm>
              <a:off x="2142836" y="2955636"/>
              <a:ext cx="2438400" cy="585691"/>
            </a:xfrm>
            <a:custGeom>
              <a:avLst/>
              <a:gdLst>
                <a:gd name="connsiteX0" fmla="*/ 0 w 2438400"/>
                <a:gd name="connsiteY0" fmla="*/ 0 h 585691"/>
                <a:gd name="connsiteX1" fmla="*/ 55419 w 2438400"/>
                <a:gd name="connsiteY1" fmla="*/ 498764 h 585691"/>
                <a:gd name="connsiteX2" fmla="*/ 55419 w 2438400"/>
                <a:gd name="connsiteY2" fmla="*/ 498764 h 585691"/>
                <a:gd name="connsiteX3" fmla="*/ 452582 w 2438400"/>
                <a:gd name="connsiteY3" fmla="*/ 581891 h 585691"/>
                <a:gd name="connsiteX4" fmla="*/ 2438400 w 2438400"/>
                <a:gd name="connsiteY4" fmla="*/ 572655 h 585691"/>
                <a:gd name="connsiteX5" fmla="*/ 2438400 w 2438400"/>
                <a:gd name="connsiteY5" fmla="*/ 572655 h 585691"/>
                <a:gd name="connsiteX6" fmla="*/ 2438400 w 2438400"/>
                <a:gd name="connsiteY6" fmla="*/ 572655 h 585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38400" h="585691">
                  <a:moveTo>
                    <a:pt x="0" y="0"/>
                  </a:moveTo>
                  <a:lnTo>
                    <a:pt x="55419" y="498764"/>
                  </a:lnTo>
                  <a:lnTo>
                    <a:pt x="55419" y="498764"/>
                  </a:lnTo>
                  <a:cubicBezTo>
                    <a:pt x="121613" y="512618"/>
                    <a:pt x="55419" y="569576"/>
                    <a:pt x="452582" y="581891"/>
                  </a:cubicBezTo>
                  <a:cubicBezTo>
                    <a:pt x="849746" y="594206"/>
                    <a:pt x="2438400" y="572655"/>
                    <a:pt x="2438400" y="572655"/>
                  </a:cubicBezTo>
                  <a:lnTo>
                    <a:pt x="2438400" y="572655"/>
                  </a:lnTo>
                  <a:lnTo>
                    <a:pt x="2438400" y="572655"/>
                  </a:lnTo>
                </a:path>
              </a:pathLst>
            </a:cu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7EF1FCB-18B7-4AAC-A51C-CFE0DAC4E320}"/>
              </a:ext>
            </a:extLst>
          </p:cNvPr>
          <p:cNvGrpSpPr/>
          <p:nvPr/>
        </p:nvGrpSpPr>
        <p:grpSpPr>
          <a:xfrm>
            <a:off x="2152073" y="4536810"/>
            <a:ext cx="7088461" cy="941172"/>
            <a:chOff x="2152073" y="4536810"/>
            <a:chExt cx="7088461" cy="94117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FDA1E51A-B0B7-4A5B-B21F-B96CAB33FFEC}"/>
                    </a:ext>
                  </a:extLst>
                </p:cNvPr>
                <p:cNvSpPr txBox="1"/>
                <p:nvPr/>
              </p:nvSpPr>
              <p:spPr>
                <a:xfrm>
                  <a:off x="5303879" y="4536810"/>
                  <a:ext cx="39366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srgbClr val="FF0000"/>
                      </a:solidFill>
                      <a:latin typeface="Segoe Print" panose="02000600000000000000" pitchFamily="2" charset="0"/>
                    </a:rPr>
                    <a:t>If </a:t>
                  </a:r>
                  <a14:m>
                    <m:oMath xmlns:m="http://schemas.openxmlformats.org/officeDocument/2006/math">
                      <m:r>
                        <a:rPr lang="en-US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&lt;2</m:t>
                      </m:r>
                    </m:oMath>
                  </a14:m>
                  <a:r>
                    <a:rPr lang="en-US" dirty="0">
                      <a:solidFill>
                        <a:srgbClr val="FF0000"/>
                      </a:solidFill>
                      <a:latin typeface="Segoe Print" panose="02000600000000000000" pitchFamily="2" charset="0"/>
                    </a:rPr>
                    <a:t>, then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→1</m:t>
                      </m:r>
                    </m:oMath>
                  </a14:m>
                  <a:r>
                    <a:rPr lang="en-US" dirty="0">
                      <a:solidFill>
                        <a:srgbClr val="FF0000"/>
                      </a:solidFill>
                      <a:latin typeface="Segoe Print" panose="02000600000000000000" pitchFamily="2" charset="0"/>
                    </a:rPr>
                    <a:t> as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→∞</m:t>
                      </m:r>
                    </m:oMath>
                  </a14:m>
                  <a:endParaRPr lang="en-US" dirty="0">
                    <a:solidFill>
                      <a:srgbClr val="FF0000"/>
                    </a:solidFill>
                    <a:latin typeface="Segoe Print" panose="02000600000000000000" pitchFamily="2" charset="0"/>
                  </a:endParaRPr>
                </a:p>
              </p:txBody>
            </p:sp>
          </mc:Choice>
          <mc:Fallback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FDA1E51A-B0B7-4A5B-B21F-B96CAB33FFE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03879" y="4536810"/>
                  <a:ext cx="3936655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1238" t="-6557" b="-262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E92AA5B-B859-4B7A-B873-4BBB61A24220}"/>
                </a:ext>
              </a:extLst>
            </p:cNvPr>
            <p:cNvSpPr/>
            <p:nvPr/>
          </p:nvSpPr>
          <p:spPr>
            <a:xfrm>
              <a:off x="2152073" y="5058305"/>
              <a:ext cx="2466109" cy="419677"/>
            </a:xfrm>
            <a:custGeom>
              <a:avLst/>
              <a:gdLst>
                <a:gd name="connsiteX0" fmla="*/ 0 w 2466109"/>
                <a:gd name="connsiteY0" fmla="*/ 12459 h 419677"/>
                <a:gd name="connsiteX1" fmla="*/ 489527 w 2466109"/>
                <a:gd name="connsiteY1" fmla="*/ 30931 h 419677"/>
                <a:gd name="connsiteX2" fmla="*/ 720436 w 2466109"/>
                <a:gd name="connsiteY2" fmla="*/ 280313 h 419677"/>
                <a:gd name="connsiteX3" fmla="*/ 1080654 w 2466109"/>
                <a:gd name="connsiteY3" fmla="*/ 363440 h 419677"/>
                <a:gd name="connsiteX4" fmla="*/ 1625600 w 2466109"/>
                <a:gd name="connsiteY4" fmla="*/ 391150 h 419677"/>
                <a:gd name="connsiteX5" fmla="*/ 2309091 w 2466109"/>
                <a:gd name="connsiteY5" fmla="*/ 418859 h 419677"/>
                <a:gd name="connsiteX6" fmla="*/ 2466109 w 2466109"/>
                <a:gd name="connsiteY6" fmla="*/ 409622 h 419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66109" h="419677">
                  <a:moveTo>
                    <a:pt x="0" y="12459"/>
                  </a:moveTo>
                  <a:cubicBezTo>
                    <a:pt x="184727" y="-626"/>
                    <a:pt x="369454" y="-13711"/>
                    <a:pt x="489527" y="30931"/>
                  </a:cubicBezTo>
                  <a:cubicBezTo>
                    <a:pt x="609600" y="75573"/>
                    <a:pt x="621915" y="224895"/>
                    <a:pt x="720436" y="280313"/>
                  </a:cubicBezTo>
                  <a:cubicBezTo>
                    <a:pt x="818957" y="335731"/>
                    <a:pt x="929793" y="344967"/>
                    <a:pt x="1080654" y="363440"/>
                  </a:cubicBezTo>
                  <a:cubicBezTo>
                    <a:pt x="1231515" y="381913"/>
                    <a:pt x="1625600" y="391150"/>
                    <a:pt x="1625600" y="391150"/>
                  </a:cubicBezTo>
                  <a:lnTo>
                    <a:pt x="2309091" y="418859"/>
                  </a:lnTo>
                  <a:cubicBezTo>
                    <a:pt x="2449176" y="421938"/>
                    <a:pt x="2457642" y="415780"/>
                    <a:pt x="2466109" y="409622"/>
                  </a:cubicBezTo>
                </a:path>
              </a:pathLst>
            </a:cu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65F9A91-67EB-42A2-BD40-CB18F9CC6688}"/>
              </a:ext>
            </a:extLst>
          </p:cNvPr>
          <p:cNvGrpSpPr/>
          <p:nvPr/>
        </p:nvGrpSpPr>
        <p:grpSpPr>
          <a:xfrm>
            <a:off x="2142836" y="5084652"/>
            <a:ext cx="6908545" cy="1233021"/>
            <a:chOff x="2142836" y="5084652"/>
            <a:chExt cx="6908545" cy="123302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AC326FD4-994A-481B-A297-A2C5167EA62F}"/>
                    </a:ext>
                  </a:extLst>
                </p:cNvPr>
                <p:cNvSpPr txBox="1"/>
                <p:nvPr/>
              </p:nvSpPr>
              <p:spPr>
                <a:xfrm>
                  <a:off x="5303880" y="5084652"/>
                  <a:ext cx="374750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srgbClr val="FF0000"/>
                      </a:solidFill>
                      <a:latin typeface="Segoe Print" panose="02000600000000000000" pitchFamily="2" charset="0"/>
                    </a:rPr>
                    <a:t>If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&lt;1</m:t>
                      </m:r>
                    </m:oMath>
                  </a14:m>
                  <a:r>
                    <a:rPr lang="en-US" dirty="0">
                      <a:solidFill>
                        <a:srgbClr val="FF0000"/>
                      </a:solidFill>
                      <a:latin typeface="Segoe Print" panose="02000600000000000000" pitchFamily="2" charset="0"/>
                    </a:rPr>
                    <a:t>, then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→−∞</m:t>
                      </m:r>
                    </m:oMath>
                  </a14:m>
                  <a:r>
                    <a:rPr lang="en-US" dirty="0">
                      <a:solidFill>
                        <a:srgbClr val="FF0000"/>
                      </a:solidFill>
                      <a:latin typeface="Segoe Print" panose="02000600000000000000" pitchFamily="2" charset="0"/>
                    </a:rPr>
                    <a:t> as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→∞</m:t>
                      </m:r>
                    </m:oMath>
                  </a14:m>
                  <a:endParaRPr lang="en-US" dirty="0">
                    <a:solidFill>
                      <a:srgbClr val="FF0000"/>
                    </a:solidFill>
                    <a:latin typeface="Segoe Print" panose="02000600000000000000" pitchFamily="2" charset="0"/>
                  </a:endParaRPr>
                </a:p>
              </p:txBody>
            </p:sp>
          </mc:Choice>
          <mc:Fallback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AC326FD4-994A-481B-A297-A2C5167EA62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03880" y="5084652"/>
                  <a:ext cx="3747501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1301" t="-6557" b="-262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14236F3-DFDA-4434-B2F0-10FB07B960A6}"/>
                </a:ext>
              </a:extLst>
            </p:cNvPr>
            <p:cNvSpPr/>
            <p:nvPr/>
          </p:nvSpPr>
          <p:spPr>
            <a:xfrm>
              <a:off x="2142836" y="5737149"/>
              <a:ext cx="1080655" cy="580524"/>
            </a:xfrm>
            <a:custGeom>
              <a:avLst/>
              <a:gdLst>
                <a:gd name="connsiteX0" fmla="*/ 0 w 1080655"/>
                <a:gd name="connsiteY0" fmla="*/ 17106 h 580524"/>
                <a:gd name="connsiteX1" fmla="*/ 415637 w 1080655"/>
                <a:gd name="connsiteY1" fmla="*/ 26342 h 580524"/>
                <a:gd name="connsiteX2" fmla="*/ 914400 w 1080655"/>
                <a:gd name="connsiteY2" fmla="*/ 266487 h 580524"/>
                <a:gd name="connsiteX3" fmla="*/ 1080655 w 1080655"/>
                <a:gd name="connsiteY3" fmla="*/ 580524 h 580524"/>
                <a:gd name="connsiteX4" fmla="*/ 1080655 w 1080655"/>
                <a:gd name="connsiteY4" fmla="*/ 580524 h 580524"/>
                <a:gd name="connsiteX5" fmla="*/ 1080655 w 1080655"/>
                <a:gd name="connsiteY5" fmla="*/ 580524 h 580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0655" h="580524">
                  <a:moveTo>
                    <a:pt x="0" y="17106"/>
                  </a:moveTo>
                  <a:cubicBezTo>
                    <a:pt x="131618" y="942"/>
                    <a:pt x="263237" y="-15221"/>
                    <a:pt x="415637" y="26342"/>
                  </a:cubicBezTo>
                  <a:cubicBezTo>
                    <a:pt x="568037" y="67905"/>
                    <a:pt x="803564" y="174123"/>
                    <a:pt x="914400" y="266487"/>
                  </a:cubicBezTo>
                  <a:cubicBezTo>
                    <a:pt x="1025236" y="358851"/>
                    <a:pt x="1080655" y="580524"/>
                    <a:pt x="1080655" y="580524"/>
                  </a:cubicBezTo>
                  <a:lnTo>
                    <a:pt x="1080655" y="580524"/>
                  </a:lnTo>
                  <a:lnTo>
                    <a:pt x="1080655" y="580524"/>
                  </a:lnTo>
                </a:path>
              </a:pathLst>
            </a:cu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15162DF-5B3B-461E-9C6B-3C3C716B0878}"/>
              </a:ext>
            </a:extLst>
          </p:cNvPr>
          <p:cNvGrpSpPr/>
          <p:nvPr/>
        </p:nvGrpSpPr>
        <p:grpSpPr>
          <a:xfrm>
            <a:off x="4904444" y="2955636"/>
            <a:ext cx="7032210" cy="3611619"/>
            <a:chOff x="4904444" y="2955636"/>
            <a:chExt cx="7032210" cy="3611619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52F8FA4B-1CA3-4144-836F-D28CC930795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904444" y="6109988"/>
              <a:ext cx="7032210" cy="457267"/>
            </a:xfrm>
            <a:prstGeom prst="rect">
              <a:avLst/>
            </a:prstGeom>
          </p:spPr>
        </p:pic>
        <p:sp>
          <p:nvSpPr>
            <p:cNvPr id="18" name="Arrow: Down 17">
              <a:extLst>
                <a:ext uri="{FF2B5EF4-FFF2-40B4-BE49-F238E27FC236}">
                  <a16:creationId xmlns:a16="http://schemas.microsoft.com/office/drawing/2014/main" id="{B53899FF-978D-4CBB-9102-C239DD0575B8}"/>
                </a:ext>
              </a:extLst>
            </p:cNvPr>
            <p:cNvSpPr/>
            <p:nvPr/>
          </p:nvSpPr>
          <p:spPr>
            <a:xfrm rot="10800000">
              <a:off x="7545958" y="5709643"/>
              <a:ext cx="268006" cy="457266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6DBD384-A9DD-4CB6-9C9A-F35681C3DA27}"/>
                </a:ext>
              </a:extLst>
            </p:cNvPr>
            <p:cNvCxnSpPr/>
            <p:nvPr/>
          </p:nvCxnSpPr>
          <p:spPr>
            <a:xfrm>
              <a:off x="5403273" y="2955636"/>
              <a:ext cx="351905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9795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 animBg="1"/>
      <p:bldP spid="15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8742E02-326D-4B44-89B0-1A5B37E0D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3004"/>
            <a:ext cx="12192000" cy="6091992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2B2D4A-D59C-4FD9-8541-35BA438E8211}"/>
              </a:ext>
            </a:extLst>
          </p:cNvPr>
          <p:cNvCxnSpPr/>
          <p:nvPr/>
        </p:nvCxnSpPr>
        <p:spPr>
          <a:xfrm>
            <a:off x="5698836" y="1043709"/>
            <a:ext cx="166255" cy="2678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EFDE2A0-888B-4730-8CEB-4C9BD05999B9}"/>
              </a:ext>
            </a:extLst>
          </p:cNvPr>
          <p:cNvCxnSpPr>
            <a:cxnSpLocks/>
          </p:cNvCxnSpPr>
          <p:nvPr/>
        </p:nvCxnSpPr>
        <p:spPr>
          <a:xfrm>
            <a:off x="5680363" y="1330035"/>
            <a:ext cx="184728" cy="1868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B21995E-7B86-4FBC-9F94-9DE2C8BCD41D}"/>
              </a:ext>
            </a:extLst>
          </p:cNvPr>
          <p:cNvCxnSpPr>
            <a:cxnSpLocks/>
          </p:cNvCxnSpPr>
          <p:nvPr/>
        </p:nvCxnSpPr>
        <p:spPr>
          <a:xfrm>
            <a:off x="5689599" y="1622287"/>
            <a:ext cx="175492" cy="1131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E2DD594-30A8-4840-9AFA-112DAAD42325}"/>
              </a:ext>
            </a:extLst>
          </p:cNvPr>
          <p:cNvCxnSpPr>
            <a:cxnSpLocks/>
          </p:cNvCxnSpPr>
          <p:nvPr/>
        </p:nvCxnSpPr>
        <p:spPr>
          <a:xfrm flipV="1">
            <a:off x="5643418" y="1986038"/>
            <a:ext cx="258618" cy="939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38FBF34-5A0A-47C8-B4D7-3A2427153EF0}"/>
              </a:ext>
            </a:extLst>
          </p:cNvPr>
          <p:cNvCxnSpPr>
            <a:cxnSpLocks/>
          </p:cNvCxnSpPr>
          <p:nvPr/>
        </p:nvCxnSpPr>
        <p:spPr>
          <a:xfrm flipV="1">
            <a:off x="5671126" y="2167124"/>
            <a:ext cx="193965" cy="2220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84A2EA6-9A53-42EC-9D2D-1F782581AC24}"/>
              </a:ext>
            </a:extLst>
          </p:cNvPr>
          <p:cNvCxnSpPr>
            <a:cxnSpLocks/>
          </p:cNvCxnSpPr>
          <p:nvPr/>
        </p:nvCxnSpPr>
        <p:spPr>
          <a:xfrm flipV="1">
            <a:off x="5680363" y="2408691"/>
            <a:ext cx="221673" cy="29431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29BFC71-4FF3-49EB-A319-12958DFA0223}"/>
              </a:ext>
            </a:extLst>
          </p:cNvPr>
          <p:cNvCxnSpPr>
            <a:cxnSpLocks/>
          </p:cNvCxnSpPr>
          <p:nvPr/>
        </p:nvCxnSpPr>
        <p:spPr>
          <a:xfrm flipV="1">
            <a:off x="5680363" y="2683809"/>
            <a:ext cx="258618" cy="208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83326BC-E51E-4DF7-8F7F-04C18F8211CA}"/>
              </a:ext>
            </a:extLst>
          </p:cNvPr>
          <p:cNvCxnSpPr>
            <a:cxnSpLocks/>
          </p:cNvCxnSpPr>
          <p:nvPr/>
        </p:nvCxnSpPr>
        <p:spPr>
          <a:xfrm flipV="1">
            <a:off x="5661890" y="3025496"/>
            <a:ext cx="258618" cy="939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6BA4AE1-3D29-4F77-B9C8-93258AE5702E}"/>
              </a:ext>
            </a:extLst>
          </p:cNvPr>
          <p:cNvCxnSpPr>
            <a:cxnSpLocks/>
          </p:cNvCxnSpPr>
          <p:nvPr/>
        </p:nvCxnSpPr>
        <p:spPr>
          <a:xfrm>
            <a:off x="5638800" y="3372425"/>
            <a:ext cx="281708" cy="936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E099161-E9A9-499C-8857-AA73B0034E1F}"/>
              </a:ext>
            </a:extLst>
          </p:cNvPr>
          <p:cNvCxnSpPr>
            <a:cxnSpLocks/>
          </p:cNvCxnSpPr>
          <p:nvPr/>
        </p:nvCxnSpPr>
        <p:spPr>
          <a:xfrm>
            <a:off x="5661890" y="3554641"/>
            <a:ext cx="286328" cy="1367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85AE1F8-02DE-42B2-8982-1930A36FA8AF}"/>
              </a:ext>
            </a:extLst>
          </p:cNvPr>
          <p:cNvCxnSpPr>
            <a:cxnSpLocks/>
          </p:cNvCxnSpPr>
          <p:nvPr/>
        </p:nvCxnSpPr>
        <p:spPr>
          <a:xfrm>
            <a:off x="5638800" y="3829000"/>
            <a:ext cx="281708" cy="586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AC19763-415F-47CE-8ACD-534200C58742}"/>
              </a:ext>
            </a:extLst>
          </p:cNvPr>
          <p:cNvCxnSpPr>
            <a:cxnSpLocks/>
          </p:cNvCxnSpPr>
          <p:nvPr/>
        </p:nvCxnSpPr>
        <p:spPr>
          <a:xfrm>
            <a:off x="5634182" y="4209571"/>
            <a:ext cx="281708" cy="586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A0B08FD-A0B9-407F-940C-A2837B6BF6C8}"/>
              </a:ext>
            </a:extLst>
          </p:cNvPr>
          <p:cNvCxnSpPr>
            <a:cxnSpLocks/>
          </p:cNvCxnSpPr>
          <p:nvPr/>
        </p:nvCxnSpPr>
        <p:spPr>
          <a:xfrm>
            <a:off x="5640357" y="4446417"/>
            <a:ext cx="286328" cy="1367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3387A69-CB1F-454A-9F7B-4BE73B711F36}"/>
              </a:ext>
            </a:extLst>
          </p:cNvPr>
          <p:cNvCxnSpPr>
            <a:cxnSpLocks/>
          </p:cNvCxnSpPr>
          <p:nvPr/>
        </p:nvCxnSpPr>
        <p:spPr>
          <a:xfrm>
            <a:off x="5615709" y="4588308"/>
            <a:ext cx="249382" cy="2887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D5D39CD-0BC3-4592-8612-7BD04E9B18C1}"/>
              </a:ext>
            </a:extLst>
          </p:cNvPr>
          <p:cNvGrpSpPr/>
          <p:nvPr/>
        </p:nvGrpSpPr>
        <p:grpSpPr>
          <a:xfrm>
            <a:off x="704259" y="4910952"/>
            <a:ext cx="4559563" cy="463184"/>
            <a:chOff x="645751" y="4965182"/>
            <a:chExt cx="4559563" cy="463184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80300A0-C555-4CEE-B645-83D95F4765B4}"/>
                </a:ext>
              </a:extLst>
            </p:cNvPr>
            <p:cNvSpPr txBox="1"/>
            <p:nvPr/>
          </p:nvSpPr>
          <p:spPr>
            <a:xfrm>
              <a:off x="645751" y="5059034"/>
              <a:ext cx="40703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Segoe Print" panose="02000600000000000000" pitchFamily="2" charset="0"/>
                </a:rPr>
                <a:t>Doesn’t depend on t, only need y</a:t>
              </a:r>
            </a:p>
          </p:txBody>
        </p:sp>
        <p:sp>
          <p:nvSpPr>
            <p:cNvPr id="55" name="Arrow: Right 54">
              <a:extLst>
                <a:ext uri="{FF2B5EF4-FFF2-40B4-BE49-F238E27FC236}">
                  <a16:creationId xmlns:a16="http://schemas.microsoft.com/office/drawing/2014/main" id="{9F8BFA56-80E4-442E-9BCF-C2FEBDFC1E8F}"/>
                </a:ext>
              </a:extLst>
            </p:cNvPr>
            <p:cNvSpPr/>
            <p:nvPr/>
          </p:nvSpPr>
          <p:spPr>
            <a:xfrm rot="19299891">
              <a:off x="4774270" y="4965182"/>
              <a:ext cx="431044" cy="33740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B45F7229-A143-4C3D-8936-07A4D2D5343D}"/>
                  </a:ext>
                </a:extLst>
              </p:cNvPr>
              <p:cNvSpPr txBox="1"/>
              <p:nvPr/>
            </p:nvSpPr>
            <p:spPr>
              <a:xfrm>
                <a:off x="6199935" y="1147588"/>
                <a:ext cx="3217612" cy="4912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Segoe Print" panose="02000600000000000000" pitchFamily="2" charset="0"/>
                  </a:rPr>
                  <a:t>Slope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&lt;0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Segoe Print" panose="02000600000000000000" pitchFamily="2" charset="0"/>
                  </a:rPr>
                  <a:t> decreases</a:t>
                </a:r>
              </a:p>
            </p:txBody>
          </p:sp>
        </mc:Choice>
        <mc:Fallback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B45F7229-A143-4C3D-8936-07A4D2D534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9935" y="1147588"/>
                <a:ext cx="3217612" cy="491288"/>
              </a:xfrm>
              <a:prstGeom prst="rect">
                <a:avLst/>
              </a:prstGeom>
              <a:blipFill>
                <a:blip r:embed="rId3"/>
                <a:stretch>
                  <a:fillRect l="-1515" r="-1136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D068B1F8-46F8-4924-B7E5-A1256980EBC0}"/>
                  </a:ext>
                </a:extLst>
              </p:cNvPr>
              <p:cNvSpPr txBox="1"/>
              <p:nvPr/>
            </p:nvSpPr>
            <p:spPr>
              <a:xfrm>
                <a:off x="6352767" y="2310204"/>
                <a:ext cx="3164713" cy="4912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Segoe Print" panose="02000600000000000000" pitchFamily="2" charset="0"/>
                  </a:rPr>
                  <a:t>Slope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&gt;0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Segoe Print" panose="02000600000000000000" pitchFamily="2" charset="0"/>
                  </a:rPr>
                  <a:t> increases</a:t>
                </a:r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D068B1F8-46F8-4924-B7E5-A1256980EB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2767" y="2310204"/>
                <a:ext cx="3164713" cy="491288"/>
              </a:xfrm>
              <a:prstGeom prst="rect">
                <a:avLst/>
              </a:prstGeom>
              <a:blipFill>
                <a:blip r:embed="rId4"/>
                <a:stretch>
                  <a:fillRect l="-1541" r="-1156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C18A6C13-EDF8-4D0C-AFB0-6FFB5370C82B}"/>
                  </a:ext>
                </a:extLst>
              </p:cNvPr>
              <p:cNvSpPr txBox="1"/>
              <p:nvPr/>
            </p:nvSpPr>
            <p:spPr>
              <a:xfrm>
                <a:off x="6312326" y="3400134"/>
                <a:ext cx="3217612" cy="4912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Segoe Print" panose="02000600000000000000" pitchFamily="2" charset="0"/>
                  </a:rPr>
                  <a:t>Slope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&lt;0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Segoe Print" panose="02000600000000000000" pitchFamily="2" charset="0"/>
                  </a:rPr>
                  <a:t> decreases</a:t>
                </a:r>
              </a:p>
            </p:txBody>
          </p:sp>
        </mc:Choice>
        <mc:Fallback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C18A6C13-EDF8-4D0C-AFB0-6FFB5370C8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2326" y="3400134"/>
                <a:ext cx="3217612" cy="491288"/>
              </a:xfrm>
              <a:prstGeom prst="rect">
                <a:avLst/>
              </a:prstGeom>
              <a:blipFill>
                <a:blip r:embed="rId5"/>
                <a:stretch>
                  <a:fillRect l="-1515" r="-1136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08D765D3-B5F0-40FB-8FAD-A9B093AEE313}"/>
                  </a:ext>
                </a:extLst>
              </p:cNvPr>
              <p:cNvSpPr txBox="1"/>
              <p:nvPr/>
            </p:nvSpPr>
            <p:spPr>
              <a:xfrm>
                <a:off x="6336949" y="4269160"/>
                <a:ext cx="3217612" cy="4912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Segoe Print" panose="02000600000000000000" pitchFamily="2" charset="0"/>
                  </a:rPr>
                  <a:t>Slope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&lt;0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Segoe Print" panose="02000600000000000000" pitchFamily="2" charset="0"/>
                  </a:rPr>
                  <a:t> decreases</a:t>
                </a:r>
              </a:p>
            </p:txBody>
          </p:sp>
        </mc:Choice>
        <mc:Fallback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08D765D3-B5F0-40FB-8FAD-A9B093AEE3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949" y="4269160"/>
                <a:ext cx="3217612" cy="491288"/>
              </a:xfrm>
              <a:prstGeom prst="rect">
                <a:avLst/>
              </a:prstGeom>
              <a:blipFill>
                <a:blip r:embed="rId6"/>
                <a:stretch>
                  <a:fillRect l="-1708" r="-1139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80">
            <a:extLst>
              <a:ext uri="{FF2B5EF4-FFF2-40B4-BE49-F238E27FC236}">
                <a16:creationId xmlns:a16="http://schemas.microsoft.com/office/drawing/2014/main" id="{1FCFB4F4-414E-4708-A0AE-39E509D7161E}"/>
              </a:ext>
            </a:extLst>
          </p:cNvPr>
          <p:cNvSpPr txBox="1"/>
          <p:nvPr/>
        </p:nvSpPr>
        <p:spPr>
          <a:xfrm>
            <a:off x="5638800" y="2974109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B6C58E16-6885-47F7-A501-03A35CE546F2}"/>
              </a:ext>
            </a:extLst>
          </p:cNvPr>
          <p:cNvGrpSpPr/>
          <p:nvPr/>
        </p:nvGrpSpPr>
        <p:grpSpPr>
          <a:xfrm>
            <a:off x="5280139" y="633926"/>
            <a:ext cx="668079" cy="4353710"/>
            <a:chOff x="5280139" y="633926"/>
            <a:chExt cx="668079" cy="4353710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E61DCA2-38D9-422A-A10C-BA19D865F558}"/>
                </a:ext>
              </a:extLst>
            </p:cNvPr>
            <p:cNvGrpSpPr/>
            <p:nvPr/>
          </p:nvGrpSpPr>
          <p:grpSpPr>
            <a:xfrm>
              <a:off x="5280139" y="849745"/>
              <a:ext cx="668079" cy="4137891"/>
              <a:chOff x="5280139" y="849745"/>
              <a:chExt cx="668079" cy="4137891"/>
            </a:xfrm>
          </p:grpSpPr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7F0867F8-A861-41F5-A850-45136E37331C}"/>
                  </a:ext>
                </a:extLst>
              </p:cNvPr>
              <p:cNvGrpSpPr/>
              <p:nvPr/>
            </p:nvGrpSpPr>
            <p:grpSpPr>
              <a:xfrm>
                <a:off x="5588000" y="849745"/>
                <a:ext cx="360218" cy="4137891"/>
                <a:chOff x="5588000" y="849745"/>
                <a:chExt cx="360218" cy="4137891"/>
              </a:xfrm>
            </p:grpSpPr>
            <p:cxnSp>
              <p:nvCxnSpPr>
                <p:cNvPr id="4" name="Straight Arrow Connector 3">
                  <a:extLst>
                    <a:ext uri="{FF2B5EF4-FFF2-40B4-BE49-F238E27FC236}">
                      <a16:creationId xmlns:a16="http://schemas.microsoft.com/office/drawing/2014/main" id="{56C0BA1C-D5EE-4518-AE37-5790B9901B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772727" y="849745"/>
                  <a:ext cx="0" cy="4137891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>
                  <a:extLst>
                    <a:ext uri="{FF2B5EF4-FFF2-40B4-BE49-F238E27FC236}">
                      <a16:creationId xmlns:a16="http://schemas.microsoft.com/office/drawing/2014/main" id="{5FED48DD-B7BA-4AEC-91D4-18C5EA9A2B3B}"/>
                    </a:ext>
                  </a:extLst>
                </p:cNvPr>
                <p:cNvCxnSpPr/>
                <p:nvPr/>
              </p:nvCxnSpPr>
              <p:spPr>
                <a:xfrm>
                  <a:off x="5588000" y="1884218"/>
                  <a:ext cx="35098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>
                  <a:extLst>
                    <a:ext uri="{FF2B5EF4-FFF2-40B4-BE49-F238E27FC236}">
                      <a16:creationId xmlns:a16="http://schemas.microsoft.com/office/drawing/2014/main" id="{A60FC201-6C23-4E3D-98EE-1ED927F0BEC5}"/>
                    </a:ext>
                  </a:extLst>
                </p:cNvPr>
                <p:cNvCxnSpPr/>
                <p:nvPr/>
              </p:nvCxnSpPr>
              <p:spPr>
                <a:xfrm>
                  <a:off x="5597236" y="3292763"/>
                  <a:ext cx="35098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>
                  <a:extLst>
                    <a:ext uri="{FF2B5EF4-FFF2-40B4-BE49-F238E27FC236}">
                      <a16:creationId xmlns:a16="http://schemas.microsoft.com/office/drawing/2014/main" id="{0B7BF95E-F71D-44DB-8333-349D97092F01}"/>
                    </a:ext>
                  </a:extLst>
                </p:cNvPr>
                <p:cNvCxnSpPr/>
                <p:nvPr/>
              </p:nvCxnSpPr>
              <p:spPr>
                <a:xfrm>
                  <a:off x="5597236" y="4031672"/>
                  <a:ext cx="35098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CD8F523-A1FA-43F1-83D3-051BFBDE0EDE}"/>
                  </a:ext>
                </a:extLst>
              </p:cNvPr>
              <p:cNvSpPr txBox="1"/>
              <p:nvPr/>
            </p:nvSpPr>
            <p:spPr>
              <a:xfrm>
                <a:off x="5304787" y="169955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D69FCAF-FE34-49A9-943C-0C1FBE39EBAA}"/>
                  </a:ext>
                </a:extLst>
              </p:cNvPr>
              <p:cNvSpPr txBox="1"/>
              <p:nvPr/>
            </p:nvSpPr>
            <p:spPr>
              <a:xfrm>
                <a:off x="5295550" y="310809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7689D96-054C-41D7-B47B-C150E5961DDD}"/>
                  </a:ext>
                </a:extLst>
              </p:cNvPr>
              <p:cNvSpPr txBox="1"/>
              <p:nvPr/>
            </p:nvSpPr>
            <p:spPr>
              <a:xfrm>
                <a:off x="5280139" y="384700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</a:t>
                </a:r>
              </a:p>
            </p:txBody>
          </p:sp>
        </p:grp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877FBBA-4483-40F0-86A3-AA722B36E3A2}"/>
                </a:ext>
              </a:extLst>
            </p:cNvPr>
            <p:cNvSpPr txBox="1"/>
            <p:nvPr/>
          </p:nvSpPr>
          <p:spPr>
            <a:xfrm>
              <a:off x="5382533" y="633926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Segoe Print" panose="02000600000000000000" pitchFamily="2" charset="0"/>
                </a:rPr>
                <a:t>y</a:t>
              </a:r>
            </a:p>
          </p:txBody>
        </p: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DBDD9579-9472-4E4E-8A3D-8242F4B07E3D}"/>
              </a:ext>
            </a:extLst>
          </p:cNvPr>
          <p:cNvSpPr txBox="1"/>
          <p:nvPr/>
        </p:nvSpPr>
        <p:spPr>
          <a:xfrm>
            <a:off x="9282193" y="5644121"/>
            <a:ext cx="22889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FF0000"/>
                </a:solidFill>
                <a:latin typeface="Segoe Print" panose="02000600000000000000" pitchFamily="2" charset="0"/>
              </a:rPr>
              <a:t>Phase Line </a:t>
            </a:r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contains the relevant information</a:t>
            </a:r>
          </a:p>
        </p:txBody>
      </p:sp>
      <p:sp>
        <p:nvSpPr>
          <p:cNvPr id="89" name="Arrow: Right 88">
            <a:extLst>
              <a:ext uri="{FF2B5EF4-FFF2-40B4-BE49-F238E27FC236}">
                <a16:creationId xmlns:a16="http://schemas.microsoft.com/office/drawing/2014/main" id="{3CD0E8E2-33DF-4D21-AAD6-2FEBCAC3AB6C}"/>
              </a:ext>
            </a:extLst>
          </p:cNvPr>
          <p:cNvSpPr/>
          <p:nvPr/>
        </p:nvSpPr>
        <p:spPr>
          <a:xfrm rot="16200000">
            <a:off x="10136141" y="5326335"/>
            <a:ext cx="466490" cy="3016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4169D068-478F-41AB-A447-3820EB47B1CB}"/>
              </a:ext>
            </a:extLst>
          </p:cNvPr>
          <p:cNvCxnSpPr/>
          <p:nvPr/>
        </p:nvCxnSpPr>
        <p:spPr>
          <a:xfrm>
            <a:off x="10848110" y="1043709"/>
            <a:ext cx="0" cy="8405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FF01EF95-0021-4DCD-BAFC-A044D0AC179C}"/>
              </a:ext>
            </a:extLst>
          </p:cNvPr>
          <p:cNvCxnSpPr>
            <a:cxnSpLocks/>
          </p:cNvCxnSpPr>
          <p:nvPr/>
        </p:nvCxnSpPr>
        <p:spPr>
          <a:xfrm>
            <a:off x="10848110" y="3477429"/>
            <a:ext cx="0" cy="55702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3A02A670-0081-4B37-8DAB-DE50C599A013}"/>
              </a:ext>
            </a:extLst>
          </p:cNvPr>
          <p:cNvCxnSpPr>
            <a:cxnSpLocks/>
          </p:cNvCxnSpPr>
          <p:nvPr/>
        </p:nvCxnSpPr>
        <p:spPr>
          <a:xfrm>
            <a:off x="10848110" y="4238900"/>
            <a:ext cx="0" cy="77444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4BA172BA-3F7E-4AEF-8523-274E31916A01}"/>
              </a:ext>
            </a:extLst>
          </p:cNvPr>
          <p:cNvCxnSpPr>
            <a:cxnSpLocks/>
          </p:cNvCxnSpPr>
          <p:nvPr/>
        </p:nvCxnSpPr>
        <p:spPr>
          <a:xfrm flipV="1">
            <a:off x="10848110" y="2104741"/>
            <a:ext cx="0" cy="11880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AEEBF9B8-CE6F-44B1-9696-16875906EB27}"/>
              </a:ext>
            </a:extLst>
          </p:cNvPr>
          <p:cNvGrpSpPr/>
          <p:nvPr/>
        </p:nvGrpSpPr>
        <p:grpSpPr>
          <a:xfrm>
            <a:off x="9934056" y="676353"/>
            <a:ext cx="668079" cy="4403303"/>
            <a:chOff x="9934056" y="676353"/>
            <a:chExt cx="668079" cy="4403303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A8C35ACA-586B-4038-A576-FA2F0192F456}"/>
                </a:ext>
              </a:extLst>
            </p:cNvPr>
            <p:cNvGrpSpPr/>
            <p:nvPr/>
          </p:nvGrpSpPr>
          <p:grpSpPr>
            <a:xfrm>
              <a:off x="9934056" y="941765"/>
              <a:ext cx="668079" cy="4137891"/>
              <a:chOff x="5280139" y="849745"/>
              <a:chExt cx="668079" cy="4137891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8C10959E-0737-465E-80BD-CC99DC7BFBDC}"/>
                  </a:ext>
                </a:extLst>
              </p:cNvPr>
              <p:cNvGrpSpPr/>
              <p:nvPr/>
            </p:nvGrpSpPr>
            <p:grpSpPr>
              <a:xfrm>
                <a:off x="5588000" y="849745"/>
                <a:ext cx="360218" cy="4137891"/>
                <a:chOff x="5588000" y="849745"/>
                <a:chExt cx="360218" cy="4137891"/>
              </a:xfrm>
            </p:grpSpPr>
            <p:cxnSp>
              <p:nvCxnSpPr>
                <p:cNvPr id="62" name="Straight Arrow Connector 61">
                  <a:extLst>
                    <a:ext uri="{FF2B5EF4-FFF2-40B4-BE49-F238E27FC236}">
                      <a16:creationId xmlns:a16="http://schemas.microsoft.com/office/drawing/2014/main" id="{251D18EA-0BB4-4A7C-8D10-CCEAC61718B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772727" y="849745"/>
                  <a:ext cx="0" cy="4137891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E0A5B731-3A70-428E-A60C-1DE6916BB9C8}"/>
                    </a:ext>
                  </a:extLst>
                </p:cNvPr>
                <p:cNvCxnSpPr/>
                <p:nvPr/>
              </p:nvCxnSpPr>
              <p:spPr>
                <a:xfrm>
                  <a:off x="5588000" y="1884218"/>
                  <a:ext cx="35098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17F1B8DD-4694-445B-AC57-ADD153BA3436}"/>
                    </a:ext>
                  </a:extLst>
                </p:cNvPr>
                <p:cNvCxnSpPr/>
                <p:nvPr/>
              </p:nvCxnSpPr>
              <p:spPr>
                <a:xfrm>
                  <a:off x="5597236" y="3292763"/>
                  <a:ext cx="35098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>
                  <a:extLst>
                    <a:ext uri="{FF2B5EF4-FFF2-40B4-BE49-F238E27FC236}">
                      <a16:creationId xmlns:a16="http://schemas.microsoft.com/office/drawing/2014/main" id="{D19F68EF-202A-45D8-B1ED-A3477C8CD1F8}"/>
                    </a:ext>
                  </a:extLst>
                </p:cNvPr>
                <p:cNvCxnSpPr/>
                <p:nvPr/>
              </p:nvCxnSpPr>
              <p:spPr>
                <a:xfrm>
                  <a:off x="5597236" y="4031672"/>
                  <a:ext cx="350982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DE382CBB-E1F7-4B41-A27B-9D80431A8A7C}"/>
                  </a:ext>
                </a:extLst>
              </p:cNvPr>
              <p:cNvSpPr txBox="1"/>
              <p:nvPr/>
            </p:nvSpPr>
            <p:spPr>
              <a:xfrm>
                <a:off x="5304787" y="169955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EF55D06C-0E2D-4E7D-BD56-8AFA811EF128}"/>
                  </a:ext>
                </a:extLst>
              </p:cNvPr>
              <p:cNvSpPr txBox="1"/>
              <p:nvPr/>
            </p:nvSpPr>
            <p:spPr>
              <a:xfrm>
                <a:off x="5295550" y="310809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64E523AE-4455-405F-9910-C7E88063145F}"/>
                  </a:ext>
                </a:extLst>
              </p:cNvPr>
              <p:cNvSpPr txBox="1"/>
              <p:nvPr/>
            </p:nvSpPr>
            <p:spPr>
              <a:xfrm>
                <a:off x="5280139" y="384700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</a:t>
                </a:r>
              </a:p>
            </p:txBody>
          </p: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C80B02B-EF5B-4091-8036-C7A70AF35A40}"/>
                </a:ext>
              </a:extLst>
            </p:cNvPr>
            <p:cNvSpPr txBox="1"/>
            <p:nvPr/>
          </p:nvSpPr>
          <p:spPr>
            <a:xfrm>
              <a:off x="10075281" y="676353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Segoe Print" panose="02000600000000000000" pitchFamily="2" charset="0"/>
                </a:rPr>
                <a:t>y</a:t>
              </a:r>
            </a:p>
          </p:txBody>
        </p:sp>
      </p:grpSp>
      <p:sp>
        <p:nvSpPr>
          <p:cNvPr id="90" name="Oval 89">
            <a:extLst>
              <a:ext uri="{FF2B5EF4-FFF2-40B4-BE49-F238E27FC236}">
                <a16:creationId xmlns:a16="http://schemas.microsoft.com/office/drawing/2014/main" id="{AB45DD48-41B4-4713-A67C-0D01D31CD9A0}"/>
              </a:ext>
            </a:extLst>
          </p:cNvPr>
          <p:cNvSpPr/>
          <p:nvPr/>
        </p:nvSpPr>
        <p:spPr>
          <a:xfrm>
            <a:off x="10367283" y="1916275"/>
            <a:ext cx="124022" cy="13952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33CC15A4-FF7F-48FB-98B1-A6C4D0585724}"/>
              </a:ext>
            </a:extLst>
          </p:cNvPr>
          <p:cNvSpPr/>
          <p:nvPr/>
        </p:nvSpPr>
        <p:spPr>
          <a:xfrm>
            <a:off x="10367283" y="3315020"/>
            <a:ext cx="124022" cy="13952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B5C6B4DB-FEFB-41F1-915E-0C5795C8E3EC}"/>
              </a:ext>
            </a:extLst>
          </p:cNvPr>
          <p:cNvSpPr/>
          <p:nvPr/>
        </p:nvSpPr>
        <p:spPr>
          <a:xfrm>
            <a:off x="10364633" y="4046892"/>
            <a:ext cx="124022" cy="13952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F032E7C5-E723-4539-9E0C-DDDBFEA70E7B}"/>
              </a:ext>
            </a:extLst>
          </p:cNvPr>
          <p:cNvGrpSpPr/>
          <p:nvPr/>
        </p:nvGrpSpPr>
        <p:grpSpPr>
          <a:xfrm rot="5400000">
            <a:off x="6410793" y="3869786"/>
            <a:ext cx="701902" cy="4379098"/>
            <a:chOff x="9900233" y="700558"/>
            <a:chExt cx="701902" cy="4379098"/>
          </a:xfrm>
        </p:grpSpPr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424E983A-453A-4AB6-84FF-EA5EFA862EBD}"/>
                </a:ext>
              </a:extLst>
            </p:cNvPr>
            <p:cNvCxnSpPr/>
            <p:nvPr/>
          </p:nvCxnSpPr>
          <p:spPr>
            <a:xfrm>
              <a:off x="10297680" y="1075966"/>
              <a:ext cx="0" cy="84050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27A70D84-A5D7-4523-A8C5-8F338851A902}"/>
                </a:ext>
              </a:extLst>
            </p:cNvPr>
            <p:cNvCxnSpPr>
              <a:cxnSpLocks/>
            </p:cNvCxnSpPr>
            <p:nvPr/>
          </p:nvCxnSpPr>
          <p:spPr>
            <a:xfrm>
              <a:off x="10294216" y="3508246"/>
              <a:ext cx="0" cy="55702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8A950346-AFBB-42DC-906C-3077588E87FD}"/>
                </a:ext>
              </a:extLst>
            </p:cNvPr>
            <p:cNvCxnSpPr>
              <a:cxnSpLocks/>
            </p:cNvCxnSpPr>
            <p:nvPr/>
          </p:nvCxnSpPr>
          <p:spPr>
            <a:xfrm>
              <a:off x="10325771" y="4274534"/>
              <a:ext cx="0" cy="77444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E845541C-AEDE-410E-A410-4764E73000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94216" y="2111062"/>
              <a:ext cx="0" cy="118802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BA4678CA-85D8-47C8-B1D2-8B1DF3B645C4}"/>
                </a:ext>
              </a:extLst>
            </p:cNvPr>
            <p:cNvGrpSpPr/>
            <p:nvPr/>
          </p:nvGrpSpPr>
          <p:grpSpPr>
            <a:xfrm>
              <a:off x="9900233" y="700558"/>
              <a:ext cx="701902" cy="4379098"/>
              <a:chOff x="9900233" y="700558"/>
              <a:chExt cx="701902" cy="4379098"/>
            </a:xfrm>
          </p:grpSpPr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id="{8377A5BF-5304-4044-AC14-7320A8EC14BB}"/>
                  </a:ext>
                </a:extLst>
              </p:cNvPr>
              <p:cNvGrpSpPr/>
              <p:nvPr/>
            </p:nvGrpSpPr>
            <p:grpSpPr>
              <a:xfrm>
                <a:off x="9900233" y="941765"/>
                <a:ext cx="701902" cy="4137891"/>
                <a:chOff x="5246316" y="849745"/>
                <a:chExt cx="701902" cy="4137891"/>
              </a:xfrm>
            </p:grpSpPr>
            <p:grpSp>
              <p:nvGrpSpPr>
                <p:cNvPr id="105" name="Group 104">
                  <a:extLst>
                    <a:ext uri="{FF2B5EF4-FFF2-40B4-BE49-F238E27FC236}">
                      <a16:creationId xmlns:a16="http://schemas.microsoft.com/office/drawing/2014/main" id="{78B68AF4-44BA-44C5-AF68-0EB8B2D90A28}"/>
                    </a:ext>
                  </a:extLst>
                </p:cNvPr>
                <p:cNvGrpSpPr/>
                <p:nvPr/>
              </p:nvGrpSpPr>
              <p:grpSpPr>
                <a:xfrm>
                  <a:off x="5588000" y="849745"/>
                  <a:ext cx="360218" cy="4137891"/>
                  <a:chOff x="5588000" y="849745"/>
                  <a:chExt cx="360218" cy="4137891"/>
                </a:xfrm>
              </p:grpSpPr>
              <p:cxnSp>
                <p:nvCxnSpPr>
                  <p:cNvPr id="109" name="Straight Arrow Connector 108">
                    <a:extLst>
                      <a:ext uri="{FF2B5EF4-FFF2-40B4-BE49-F238E27FC236}">
                        <a16:creationId xmlns:a16="http://schemas.microsoft.com/office/drawing/2014/main" id="{42DD4352-6BA7-412E-A44A-6FC124DD531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5772727" y="849745"/>
                    <a:ext cx="0" cy="4137891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>
                    <a:extLst>
                      <a:ext uri="{FF2B5EF4-FFF2-40B4-BE49-F238E27FC236}">
                        <a16:creationId xmlns:a16="http://schemas.microsoft.com/office/drawing/2014/main" id="{4CAE6E1D-40B9-4298-B57D-AC65D68095E3}"/>
                      </a:ext>
                    </a:extLst>
                  </p:cNvPr>
                  <p:cNvCxnSpPr/>
                  <p:nvPr/>
                </p:nvCxnSpPr>
                <p:spPr>
                  <a:xfrm>
                    <a:off x="5588000" y="1884218"/>
                    <a:ext cx="350982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>
                    <a:extLst>
                      <a:ext uri="{FF2B5EF4-FFF2-40B4-BE49-F238E27FC236}">
                        <a16:creationId xmlns:a16="http://schemas.microsoft.com/office/drawing/2014/main" id="{AE315618-1C14-450F-A721-A139E2FFEB5A}"/>
                      </a:ext>
                    </a:extLst>
                  </p:cNvPr>
                  <p:cNvCxnSpPr/>
                  <p:nvPr/>
                </p:nvCxnSpPr>
                <p:spPr>
                  <a:xfrm>
                    <a:off x="5597236" y="3292763"/>
                    <a:ext cx="350982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>
                    <a:extLst>
                      <a:ext uri="{FF2B5EF4-FFF2-40B4-BE49-F238E27FC236}">
                        <a16:creationId xmlns:a16="http://schemas.microsoft.com/office/drawing/2014/main" id="{A44F136A-F21B-4A7E-804E-BD20FC17AE6F}"/>
                      </a:ext>
                    </a:extLst>
                  </p:cNvPr>
                  <p:cNvCxnSpPr/>
                  <p:nvPr/>
                </p:nvCxnSpPr>
                <p:spPr>
                  <a:xfrm>
                    <a:off x="5597236" y="4031672"/>
                    <a:ext cx="350982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6" name="TextBox 105">
                  <a:extLst>
                    <a:ext uri="{FF2B5EF4-FFF2-40B4-BE49-F238E27FC236}">
                      <a16:creationId xmlns:a16="http://schemas.microsoft.com/office/drawing/2014/main" id="{B3E4D3E9-0EE2-4E1E-B3B5-E12100B2574D}"/>
                    </a:ext>
                  </a:extLst>
                </p:cNvPr>
                <p:cNvSpPr txBox="1"/>
                <p:nvPr/>
              </p:nvSpPr>
              <p:spPr>
                <a:xfrm rot="16200000">
                  <a:off x="5304788" y="1699552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4</a:t>
                  </a:r>
                </a:p>
              </p:txBody>
            </p:sp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262E7F3B-C605-4F52-80C0-F4927B209412}"/>
                    </a:ext>
                  </a:extLst>
                </p:cNvPr>
                <p:cNvSpPr txBox="1"/>
                <p:nvPr/>
              </p:nvSpPr>
              <p:spPr>
                <a:xfrm rot="16200000">
                  <a:off x="5295550" y="3108097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2</a:t>
                  </a:r>
                </a:p>
              </p:txBody>
            </p:sp>
            <p:sp>
              <p:nvSpPr>
                <p:cNvPr id="108" name="TextBox 107">
                  <a:extLst>
                    <a:ext uri="{FF2B5EF4-FFF2-40B4-BE49-F238E27FC236}">
                      <a16:creationId xmlns:a16="http://schemas.microsoft.com/office/drawing/2014/main" id="{8DE48612-E753-44E5-8FF2-F1C78E09FC48}"/>
                    </a:ext>
                  </a:extLst>
                </p:cNvPr>
                <p:cNvSpPr txBox="1"/>
                <p:nvPr/>
              </p:nvSpPr>
              <p:spPr>
                <a:xfrm rot="16200000">
                  <a:off x="5280139" y="384700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1</a:t>
                  </a:r>
                </a:p>
              </p:txBody>
            </p:sp>
          </p:grp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9E5BABE7-C853-4790-80A2-4A1EA2137B18}"/>
                  </a:ext>
                </a:extLst>
              </p:cNvPr>
              <p:cNvSpPr txBox="1"/>
              <p:nvPr/>
            </p:nvSpPr>
            <p:spPr>
              <a:xfrm rot="16200000">
                <a:off x="10075282" y="676353"/>
                <a:ext cx="3209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Segoe Print" panose="02000600000000000000" pitchFamily="2" charset="0"/>
                  </a:rPr>
                  <a:t>y</a:t>
                </a:r>
              </a:p>
            </p:txBody>
          </p:sp>
        </p:grp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26D79F43-C80F-4991-9EE8-61B3EA921BF2}"/>
                </a:ext>
              </a:extLst>
            </p:cNvPr>
            <p:cNvSpPr/>
            <p:nvPr/>
          </p:nvSpPr>
          <p:spPr>
            <a:xfrm>
              <a:off x="10367283" y="1916275"/>
              <a:ext cx="124022" cy="13952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2ACEF164-8E90-438B-9F1B-3585BE38E8D6}"/>
                </a:ext>
              </a:extLst>
            </p:cNvPr>
            <p:cNvSpPr/>
            <p:nvPr/>
          </p:nvSpPr>
          <p:spPr>
            <a:xfrm>
              <a:off x="10367283" y="3315020"/>
              <a:ext cx="124022" cy="13952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13E8C213-DF52-4CEA-B602-5D9F4D08FB67}"/>
                </a:ext>
              </a:extLst>
            </p:cNvPr>
            <p:cNvSpPr/>
            <p:nvPr/>
          </p:nvSpPr>
          <p:spPr>
            <a:xfrm>
              <a:off x="10364633" y="4046892"/>
              <a:ext cx="124022" cy="13952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5" name="TextBox 114">
            <a:extLst>
              <a:ext uri="{FF2B5EF4-FFF2-40B4-BE49-F238E27FC236}">
                <a16:creationId xmlns:a16="http://schemas.microsoft.com/office/drawing/2014/main" id="{EDFE3EA5-7DC0-4D4A-8145-F7F2235DBBA9}"/>
              </a:ext>
            </a:extLst>
          </p:cNvPr>
          <p:cNvSpPr txBox="1"/>
          <p:nvPr/>
        </p:nvSpPr>
        <p:spPr>
          <a:xfrm>
            <a:off x="1236679" y="5810756"/>
            <a:ext cx="2707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Phase Line usually drawn horizontally</a:t>
            </a:r>
          </a:p>
        </p:txBody>
      </p:sp>
    </p:spTree>
    <p:extLst>
      <p:ext uri="{BB962C8B-B14F-4D97-AF65-F5344CB8AC3E}">
        <p14:creationId xmlns:p14="http://schemas.microsoft.com/office/powerpoint/2010/main" val="80033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9" grpId="0"/>
      <p:bldP spid="70" grpId="0"/>
      <p:bldP spid="88" grpId="0"/>
      <p:bldP spid="89" grpId="0" animBg="1"/>
      <p:bldP spid="90" grpId="0" animBg="1"/>
      <p:bldP spid="91" grpId="0" animBg="1"/>
      <p:bldP spid="92" grpId="0" animBg="1"/>
      <p:bldP spid="1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CFD3CD3-9BC9-4D1D-A849-A5447D1DE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9396"/>
            <a:ext cx="12192000" cy="663920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E4DCFAC-8EE5-4392-9FD1-85742F104F9B}"/>
              </a:ext>
            </a:extLst>
          </p:cNvPr>
          <p:cNvSpPr txBox="1"/>
          <p:nvPr/>
        </p:nvSpPr>
        <p:spPr>
          <a:xfrm>
            <a:off x="1212259" y="1836731"/>
            <a:ext cx="245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Stable (sink)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7677AF-95FB-4F31-B38D-1D2FE73D7F19}"/>
              </a:ext>
            </a:extLst>
          </p:cNvPr>
          <p:cNvSpPr txBox="1"/>
          <p:nvPr/>
        </p:nvSpPr>
        <p:spPr>
          <a:xfrm>
            <a:off x="1142986" y="2617204"/>
            <a:ext cx="245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Unstable (source)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0EA6A8-3B6D-48BF-B0A3-19F7D849B399}"/>
              </a:ext>
            </a:extLst>
          </p:cNvPr>
          <p:cNvSpPr txBox="1"/>
          <p:nvPr/>
        </p:nvSpPr>
        <p:spPr>
          <a:xfrm>
            <a:off x="1142986" y="3397677"/>
            <a:ext cx="245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  <a:latin typeface="Segoe Print" panose="02000600000000000000" pitchFamily="2" charset="0"/>
              </a:rPr>
              <a:t>Semistable</a:t>
            </a:r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 (node)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DAA88F-CB72-4588-BB3C-3351ADE1B87E}"/>
              </a:ext>
            </a:extLst>
          </p:cNvPr>
          <p:cNvSpPr txBox="1"/>
          <p:nvPr/>
        </p:nvSpPr>
        <p:spPr>
          <a:xfrm>
            <a:off x="0" y="1759787"/>
            <a:ext cx="840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Segoe Print" panose="02000600000000000000" pitchFamily="2" charset="0"/>
              </a:rPr>
              <a:t>Solid Circle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083529A-6008-4F91-ADBE-7F4743387460}"/>
              </a:ext>
            </a:extLst>
          </p:cNvPr>
          <p:cNvGrpSpPr/>
          <p:nvPr/>
        </p:nvGrpSpPr>
        <p:grpSpPr>
          <a:xfrm>
            <a:off x="0" y="2617204"/>
            <a:ext cx="840509" cy="1058869"/>
            <a:chOff x="0" y="2617204"/>
            <a:chExt cx="840509" cy="105886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0882574-7DC9-479A-BFDC-08B1368010C0}"/>
                </a:ext>
              </a:extLst>
            </p:cNvPr>
            <p:cNvSpPr txBox="1"/>
            <p:nvPr/>
          </p:nvSpPr>
          <p:spPr>
            <a:xfrm>
              <a:off x="0" y="2905780"/>
              <a:ext cx="8405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0000"/>
                  </a:solidFill>
                  <a:latin typeface="Segoe Print" panose="02000600000000000000" pitchFamily="2" charset="0"/>
                </a:rPr>
                <a:t>Open Circle</a:t>
              </a:r>
            </a:p>
          </p:txBody>
        </p:sp>
        <p:sp>
          <p:nvSpPr>
            <p:cNvPr id="8" name="Left Brace 7">
              <a:extLst>
                <a:ext uri="{FF2B5EF4-FFF2-40B4-BE49-F238E27FC236}">
                  <a16:creationId xmlns:a16="http://schemas.microsoft.com/office/drawing/2014/main" id="{F2AB1550-8217-441F-9820-A9609FF806EA}"/>
                </a:ext>
              </a:extLst>
            </p:cNvPr>
            <p:cNvSpPr/>
            <p:nvPr/>
          </p:nvSpPr>
          <p:spPr>
            <a:xfrm>
              <a:off x="748145" y="2617204"/>
              <a:ext cx="92364" cy="1058869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CEFC1AC-5231-4A6B-8396-66AF871B9ED9}"/>
                  </a:ext>
                </a:extLst>
              </p:cNvPr>
              <p:cNvSpPr txBox="1"/>
              <p:nvPr/>
            </p:nvSpPr>
            <p:spPr>
              <a:xfrm>
                <a:off x="8619734" y="1836731"/>
                <a:ext cx="8410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Segoe Print" panose="02000600000000000000" pitchFamily="2" charset="0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CEFC1AC-5231-4A6B-8396-66AF871B9E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9734" y="1836731"/>
                <a:ext cx="841063" cy="369332"/>
              </a:xfrm>
              <a:prstGeom prst="rect">
                <a:avLst/>
              </a:prstGeom>
              <a:blipFill>
                <a:blip r:embed="rId3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1D007C0-623D-4C69-BF6F-530E74B98CA3}"/>
                  </a:ext>
                </a:extLst>
              </p:cNvPr>
              <p:cNvSpPr txBox="1"/>
              <p:nvPr/>
            </p:nvSpPr>
            <p:spPr>
              <a:xfrm>
                <a:off x="8619733" y="2536448"/>
                <a:ext cx="8410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Segoe Print" panose="02000600000000000000" pitchFamily="2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1D007C0-623D-4C69-BF6F-530E74B98C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9733" y="2536448"/>
                <a:ext cx="841064" cy="369332"/>
              </a:xfrm>
              <a:prstGeom prst="rect">
                <a:avLst/>
              </a:prstGeom>
              <a:blipFill>
                <a:blip r:embed="rId4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16454DE-D8E2-4059-9E3E-DB74E5F3503F}"/>
                  </a:ext>
                </a:extLst>
              </p:cNvPr>
              <p:cNvSpPr txBox="1"/>
              <p:nvPr/>
            </p:nvSpPr>
            <p:spPr>
              <a:xfrm>
                <a:off x="11023323" y="3306741"/>
                <a:ext cx="8410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Segoe Print" panose="02000600000000000000" pitchFamily="2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16454DE-D8E2-4059-9E3E-DB74E5F350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3323" y="3306741"/>
                <a:ext cx="841064" cy="369332"/>
              </a:xfrm>
              <a:prstGeom prst="rect">
                <a:avLst/>
              </a:prstGeom>
              <a:blipFill>
                <a:blip r:embed="rId5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1DADF658-F9E0-4B55-9728-BA4AF1C35112}"/>
              </a:ext>
            </a:extLst>
          </p:cNvPr>
          <p:cNvSpPr txBox="1"/>
          <p:nvPr/>
        </p:nvSpPr>
        <p:spPr>
          <a:xfrm>
            <a:off x="7234368" y="4273194"/>
            <a:ext cx="245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Segoe Print" panose="02000600000000000000" pitchFamily="2" charset="0"/>
              </a:rPr>
              <a:t>[See Board]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4D65B5-5397-4D84-99E9-316998BE79BB}"/>
              </a:ext>
            </a:extLst>
          </p:cNvPr>
          <p:cNvSpPr txBox="1"/>
          <p:nvPr/>
        </p:nvSpPr>
        <p:spPr>
          <a:xfrm>
            <a:off x="1889983" y="578470"/>
            <a:ext cx="1776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Segoe Print" panose="02000600000000000000" pitchFamily="2" charset="0"/>
              </a:rPr>
              <a:t>Asymptotic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Segoe Print" panose="02000600000000000000" pitchFamily="2" charset="0"/>
              </a:rPr>
              <a:t>л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625A2C5-FCBD-4173-A96F-2BF0AE5ADB77}"/>
              </a:ext>
            </a:extLst>
          </p:cNvPr>
          <p:cNvSpPr txBox="1"/>
          <p:nvPr/>
        </p:nvSpPr>
        <p:spPr>
          <a:xfrm>
            <a:off x="1011367" y="3748732"/>
            <a:ext cx="2856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Segoe Print" panose="02000600000000000000" pitchFamily="2" charset="0"/>
              </a:rPr>
              <a:t>[Technically unstable]</a:t>
            </a:r>
          </a:p>
        </p:txBody>
      </p:sp>
    </p:spTree>
    <p:extLst>
      <p:ext uri="{BB962C8B-B14F-4D97-AF65-F5344CB8AC3E}">
        <p14:creationId xmlns:p14="http://schemas.microsoft.com/office/powerpoint/2010/main" val="322177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0" grpId="0"/>
      <p:bldP spid="12" grpId="0"/>
      <p:bldP spid="13" grpId="0"/>
      <p:bldP spid="14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185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Segoe Print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Crawford</dc:creator>
  <cp:lastModifiedBy>Catherine Crawford</cp:lastModifiedBy>
  <cp:revision>10</cp:revision>
  <dcterms:created xsi:type="dcterms:W3CDTF">2019-02-12T04:56:31Z</dcterms:created>
  <dcterms:modified xsi:type="dcterms:W3CDTF">2019-02-12T06:17:23Z</dcterms:modified>
</cp:coreProperties>
</file>