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2562-2C2F-4293-AFB0-221C10B3EFFF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8CF-EEDA-41F9-8B00-11E34F7CD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5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2562-2C2F-4293-AFB0-221C10B3EFFF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8CF-EEDA-41F9-8B00-11E34F7CD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9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2562-2C2F-4293-AFB0-221C10B3EFFF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8CF-EEDA-41F9-8B00-11E34F7CD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0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2562-2C2F-4293-AFB0-221C10B3EFFF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8CF-EEDA-41F9-8B00-11E34F7CD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0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2562-2C2F-4293-AFB0-221C10B3EFFF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8CF-EEDA-41F9-8B00-11E34F7CD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9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2562-2C2F-4293-AFB0-221C10B3EFFF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8CF-EEDA-41F9-8B00-11E34F7CD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7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2562-2C2F-4293-AFB0-221C10B3EFFF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8CF-EEDA-41F9-8B00-11E34F7CD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7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2562-2C2F-4293-AFB0-221C10B3EFFF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8CF-EEDA-41F9-8B00-11E34F7CD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9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2562-2C2F-4293-AFB0-221C10B3EFFF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8CF-EEDA-41F9-8B00-11E34F7CD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3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2562-2C2F-4293-AFB0-221C10B3EFFF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8CF-EEDA-41F9-8B00-11E34F7CD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7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2562-2C2F-4293-AFB0-221C10B3EFFF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8CF-EEDA-41F9-8B00-11E34F7CD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0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22562-2C2F-4293-AFB0-221C10B3EFFF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9A8CF-EEDA-41F9-8B00-11E34F7CD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0" y="300037"/>
            <a:ext cx="11077575" cy="6257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14439" y="836342"/>
            <a:ext cx="139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(physical)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8657" y="1741979"/>
            <a:ext cx="2434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hanging quantities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962184" y="2111311"/>
            <a:ext cx="267630" cy="390292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82016" y="2647616"/>
            <a:ext cx="4427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Use </a:t>
            </a:r>
            <a:b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DERIVATIVES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s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ince they represent rates of change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97239" y="3758879"/>
            <a:ext cx="119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equation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3341" y="3745798"/>
            <a:ext cx="2365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Segoe Print" panose="02000600000000000000" pitchFamily="2" charset="0"/>
              </a:rPr>
              <a:t>u</a:t>
            </a:r>
            <a:r>
              <a:rPr lang="en-US" b="1" u="sng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nknown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function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6600" y="4256967"/>
            <a:ext cx="3904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o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ne or more of its derivatives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607743" y="4737617"/>
                <a:ext cx="1965411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743" y="4737617"/>
                <a:ext cx="1965411" cy="63478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26653" y="4939786"/>
                <a:ext cx="74081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 is the </a:t>
                </a:r>
                <a:r>
                  <a:rPr lang="en-US" b="1" u="sng" dirty="0" smtClean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unknown</a:t>
                </a:r>
                <a:r>
                  <a:rPr lang="en-US" dirty="0" smtClean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 function (related to it’s first derivative)</a:t>
                </a:r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653" y="4939786"/>
                <a:ext cx="7408132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607742" y="5531084"/>
                <a:ext cx="22742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742" y="5531084"/>
                <a:ext cx="2274274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36"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26653" y="5549193"/>
                <a:ext cx="74081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 is the </a:t>
                </a:r>
                <a:r>
                  <a:rPr lang="en-US" b="1" u="sng" dirty="0" smtClean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unknown</a:t>
                </a:r>
                <a:r>
                  <a:rPr lang="en-US" dirty="0" smtClean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 function (related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m:rPr>
                        <m:nor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′′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)</a:t>
                </a:r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653" y="5549193"/>
                <a:ext cx="7408132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84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35" y="0"/>
            <a:ext cx="11541511" cy="63055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10988" y="582254"/>
                <a:ext cx="1789773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 smtClean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988" y="582254"/>
                <a:ext cx="1789773" cy="5245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5943600" y="1784195"/>
            <a:ext cx="11151" cy="40367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33130" y="1414863"/>
            <a:ext cx="171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(see board)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82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143" y="211874"/>
            <a:ext cx="11645401" cy="58791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76492" y="1095209"/>
                <a:ext cx="33509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function (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, etc. )</a:t>
                </a:r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492" y="1095209"/>
                <a:ext cx="3350942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8333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488685" y="1464541"/>
            <a:ext cx="263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Arbitrary constants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8637" y="1833873"/>
            <a:ext cx="4703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But will also appear even when we learn other techniques for solving DEs.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77066" y="2901874"/>
            <a:ext cx="164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dependent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7065" y="3408441"/>
            <a:ext cx="164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independent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6782" y="4763289"/>
            <a:ext cx="164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Dep. Var.: 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6782" y="5242481"/>
            <a:ext cx="188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Segoe Print" panose="02000600000000000000" pitchFamily="2" charset="0"/>
              </a:rPr>
              <a:t>Indep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 Var.: 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3311" y="4749723"/>
            <a:ext cx="2386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onstants: 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7193" y="5256290"/>
            <a:ext cx="2386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Solution: 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38637" y="4768839"/>
            <a:ext cx="164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Dep. Var.: 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5974" y="5256290"/>
            <a:ext cx="2317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Segoe Print" panose="02000600000000000000" pitchFamily="2" charset="0"/>
              </a:rPr>
              <a:t>Indep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 Var.: 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 t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35005" y="4763289"/>
            <a:ext cx="2386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onstants: 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56285" y="5242481"/>
            <a:ext cx="2386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Solution: 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 t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45" y="310142"/>
            <a:ext cx="11675444" cy="42284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19479" y="352655"/>
            <a:ext cx="133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ODE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529" y="761807"/>
            <a:ext cx="4503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on only </a:t>
            </a:r>
            <a:r>
              <a:rPr lang="en-US" b="1" u="sng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one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independent variable.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2529" y="1354719"/>
                <a:ext cx="9056874" cy="524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Hence only ordinary derivatives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, etc.) appear in the equation.</a:t>
                </a:r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29" y="1354719"/>
                <a:ext cx="9056874" cy="524182"/>
              </a:xfrm>
              <a:prstGeom prst="rect">
                <a:avLst/>
              </a:prstGeom>
              <a:blipFill rotWithShape="0">
                <a:blip r:embed="rId3"/>
                <a:stretch>
                  <a:fillRect l="-606" b="-1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351763" y="2108632"/>
            <a:ext cx="133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PDE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2529" y="2701544"/>
            <a:ext cx="516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on </a:t>
            </a:r>
            <a:r>
              <a:rPr lang="en-US" b="1" u="sng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more than one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independent variable.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7327" y="3280529"/>
                <a:ext cx="9056874" cy="524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Hence partial derivatives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, etc.) appear in the equation.</a:t>
                </a:r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27" y="3280529"/>
                <a:ext cx="9056874" cy="524182"/>
              </a:xfrm>
              <a:prstGeom prst="rect">
                <a:avLst/>
              </a:prstGeom>
              <a:blipFill rotWithShape="0">
                <a:blip r:embed="rId4"/>
                <a:stretch>
                  <a:fillRect l="-606" b="-1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068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571" y="380768"/>
            <a:ext cx="11451722" cy="44256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491" y="676041"/>
            <a:ext cx="4950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DE’s for 2 or more unknown functions.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8753" y="2010471"/>
                <a:ext cx="4950851" cy="1698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US" b="0" dirty="0" smtClean="0">
                  <a:solidFill>
                    <a:srgbClr val="FF0000"/>
                  </a:solidFill>
                  <a:latin typeface="Segoe Print" panose="02000600000000000000" pitchFamily="2" charset="0"/>
                  <a:ea typeface="Cambria Math" panose="02040503050406030204" pitchFamily="18" charset="0"/>
                </a:endParaRPr>
              </a:p>
              <a:p>
                <a:pPr algn="ctr"/>
                <a:endParaRPr lang="en-US" b="0" dirty="0" smtClean="0">
                  <a:solidFill>
                    <a:srgbClr val="FF0000"/>
                  </a:solidFill>
                  <a:latin typeface="Segoe Print" panose="02000600000000000000" pitchFamily="2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US" b="0" dirty="0" smtClean="0">
                  <a:solidFill>
                    <a:srgbClr val="FF0000"/>
                  </a:solidFill>
                  <a:latin typeface="Segoe Print" panose="02000600000000000000" pitchFamily="2" charset="0"/>
                  <a:ea typeface="Cambria Math" panose="02040503050406030204" pitchFamily="18" charset="0"/>
                </a:endParaRPr>
              </a:p>
              <a:p>
                <a:pPr algn="ctr"/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753" y="2010471"/>
                <a:ext cx="4950851" cy="169815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4493941" y="2174488"/>
            <a:ext cx="3988421" cy="1081668"/>
            <a:chOff x="4493941" y="2174488"/>
            <a:chExt cx="3988421" cy="1081668"/>
          </a:xfrm>
        </p:grpSpPr>
        <p:sp>
          <p:nvSpPr>
            <p:cNvPr id="7" name="Right Brace 6"/>
            <p:cNvSpPr/>
            <p:nvPr/>
          </p:nvSpPr>
          <p:spPr>
            <a:xfrm>
              <a:off x="4493941" y="2174488"/>
              <a:ext cx="535550" cy="1081668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39991" y="2332826"/>
              <a:ext cx="354237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Segoe Print" panose="02000600000000000000" pitchFamily="2" charset="0"/>
                </a:rPr>
                <a:t>System has the solution</a:t>
              </a:r>
            </a:p>
            <a:p>
              <a:pPr algn="ctr"/>
              <a:r>
                <a:rPr lang="en-US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 x</a:t>
              </a:r>
              <a:r>
                <a:rPr 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algn="ctr"/>
              <a:r>
                <a:rPr lang="en-US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 = y</a:t>
              </a:r>
              <a:r>
                <a:rPr 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306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43" y="297482"/>
            <a:ext cx="11525733" cy="42299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2362" y="899065"/>
            <a:ext cx="340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the highest order derivative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32" y="2227772"/>
            <a:ext cx="1542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st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order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04516" y="2276151"/>
            <a:ext cx="1542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order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9500" y="2276151"/>
            <a:ext cx="1542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order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943" y="2870826"/>
            <a:ext cx="262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(Radioactive Decay)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68665" y="2909242"/>
            <a:ext cx="262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(Heat Equation)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43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928" y="211176"/>
            <a:ext cx="10687050" cy="6457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28892" y="1144392"/>
            <a:ext cx="340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up to its n</a:t>
            </a:r>
            <a:r>
              <a:rPr lang="en-US" baseline="30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th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derivative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(n)</a:t>
            </a:r>
            <a:endParaRPr lang="en-US" i="1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 rot="5400000">
            <a:off x="2447693" y="2062974"/>
            <a:ext cx="624468" cy="2152186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9366" y="3719204"/>
                <a:ext cx="3401121" cy="410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′′′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𝑖𝑣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366" y="3719204"/>
                <a:ext cx="3401121" cy="410177"/>
              </a:xfrm>
              <a:prstGeom prst="rect">
                <a:avLst/>
              </a:prstGeom>
              <a:blipFill rotWithShape="0">
                <a:blip r:embed="rId3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57454" y="6066959"/>
                <a:ext cx="3401121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𝑖𝑣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454" y="6066959"/>
                <a:ext cx="3401121" cy="39299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082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" y="149060"/>
            <a:ext cx="10725150" cy="65817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93944" y="1378567"/>
                <a:ext cx="18845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944" y="1378567"/>
                <a:ext cx="188455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750098" y="1378567"/>
                <a:ext cx="2471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0098" y="1378567"/>
                <a:ext cx="247185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616606" y="2237212"/>
            <a:ext cx="59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the </a:t>
            </a:r>
            <a:r>
              <a:rPr lang="en-US" b="1" u="sng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dependent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variable (e.g.,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) and its derivatives appear linearly.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0547" y="4820577"/>
            <a:ext cx="1531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Linear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9398" y="4852376"/>
            <a:ext cx="1531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Nonlinear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70020" y="4884175"/>
            <a:ext cx="1531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Linear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50818" y="5669005"/>
            <a:ext cx="3969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It doesn’t matter how the independent variable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appears.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43600" y="4170556"/>
            <a:ext cx="434898" cy="6500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8368988" y="3439947"/>
            <a:ext cx="3133493" cy="923331"/>
            <a:chOff x="8368989" y="3492059"/>
            <a:chExt cx="3133493" cy="923331"/>
          </a:xfrm>
        </p:grpSpPr>
        <p:sp>
          <p:nvSpPr>
            <p:cNvPr id="10" name="TextBox 9"/>
            <p:cNvSpPr txBox="1"/>
            <p:nvPr/>
          </p:nvSpPr>
          <p:spPr>
            <a:xfrm>
              <a:off x="8368989" y="3492059"/>
              <a:ext cx="31334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Segoe Print" panose="02000600000000000000" pitchFamily="2" charset="0"/>
                  <a:cs typeface="Times New Roman" panose="02020603050405020304" pitchFamily="18" charset="0"/>
                </a:rPr>
                <a:t>The </a:t>
              </a:r>
              <a:r>
                <a:rPr lang="en-US" b="1" u="sng" dirty="0" smtClean="0">
                  <a:solidFill>
                    <a:srgbClr val="FF0000"/>
                  </a:solidFill>
                  <a:latin typeface="Segoe Print" panose="02000600000000000000" pitchFamily="2" charset="0"/>
                  <a:cs typeface="Times New Roman" panose="02020603050405020304" pitchFamily="18" charset="0"/>
                </a:rPr>
                <a:t>dependent</a:t>
              </a:r>
              <a:r>
                <a:rPr lang="en-US" dirty="0" smtClean="0">
                  <a:solidFill>
                    <a:srgbClr val="FF0000"/>
                  </a:solidFill>
                  <a:latin typeface="Segoe Print" panose="02000600000000000000" pitchFamily="2" charset="0"/>
                  <a:cs typeface="Times New Roman" panose="02020603050405020304" pitchFamily="18" charset="0"/>
                </a:rPr>
                <a:t> variable</a:t>
              </a:r>
              <a:r>
                <a:rPr lang="en-US" b="1" i="1" dirty="0" smtClean="0">
                  <a:solidFill>
                    <a:srgbClr val="FF0000"/>
                  </a:solidFill>
                  <a:latin typeface="Segoe Print" panose="020006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dirty="0" smtClean="0">
                  <a:solidFill>
                    <a:srgbClr val="FF0000"/>
                  </a:solidFill>
                  <a:latin typeface="Segoe Print" panose="02000600000000000000" pitchFamily="2" charset="0"/>
                </a:rPr>
                <a:t> appears </a:t>
              </a:r>
              <a:r>
                <a:rPr lang="en-US" b="1" u="sng" dirty="0" smtClean="0">
                  <a:solidFill>
                    <a:srgbClr val="FF0000"/>
                  </a:solidFill>
                  <a:latin typeface="Segoe Print" panose="02000600000000000000" pitchFamily="2" charset="0"/>
                </a:rPr>
                <a:t>linearly</a:t>
              </a:r>
              <a:r>
                <a:rPr lang="en-US" dirty="0" smtClean="0">
                  <a:solidFill>
                    <a:srgbClr val="FF0000"/>
                  </a:solidFill>
                  <a:latin typeface="Segoe Print" panose="02000600000000000000" pitchFamily="2" charset="0"/>
                </a:rPr>
                <a:t>.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9367025" y="4058878"/>
              <a:ext cx="0" cy="35651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10422673" y="4058879"/>
              <a:ext cx="0" cy="35651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27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412" y="625746"/>
            <a:ext cx="11020310" cy="60337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82683" y="1303039"/>
            <a:ext cx="1531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exist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5269" y="1303039"/>
            <a:ext cx="1531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satisfy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2528" y="3611932"/>
            <a:ext cx="1531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(see board)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114" y="2271605"/>
            <a:ext cx="10407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i.e., To be a solution: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he function and all derivatives up to and including the n</a:t>
            </a:r>
            <a:r>
              <a:rPr lang="en-US" baseline="30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th</a:t>
            </a: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derivative must exist.</a:t>
            </a:r>
          </a:p>
          <a:p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                                     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When they are substituted into the ODE, you get a true statement. 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71743" y="3834401"/>
            <a:ext cx="4560357" cy="842864"/>
            <a:chOff x="871743" y="3834401"/>
            <a:chExt cx="4560357" cy="842864"/>
          </a:xfrm>
        </p:grpSpPr>
        <p:sp>
          <p:nvSpPr>
            <p:cNvPr id="10" name="Left Brace 9"/>
            <p:cNvSpPr/>
            <p:nvPr/>
          </p:nvSpPr>
          <p:spPr>
            <a:xfrm rot="16200000">
              <a:off x="2915157" y="3413893"/>
              <a:ext cx="473531" cy="1314548"/>
            </a:xfrm>
            <a:prstGeom prst="lef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871743" y="4307933"/>
                  <a:ext cx="45603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FF0000"/>
                      </a:solidFill>
                      <a:latin typeface="Segoe Print" panose="02000600000000000000" pitchFamily="2" charset="0"/>
                    </a:rPr>
                    <a:t>Substitute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a14:m>
                  <a:r>
                    <a:rPr lang="en-US" dirty="0" smtClean="0">
                      <a:solidFill>
                        <a:srgbClr val="FF0000"/>
                      </a:solidFill>
                      <a:latin typeface="Segoe Print" panose="02000600000000000000" pitchFamily="2" charset="0"/>
                    </a:rPr>
                    <a:t> into the equation</a:t>
                  </a:r>
                  <a:endParaRPr lang="en-US" dirty="0">
                    <a:solidFill>
                      <a:srgbClr val="FF0000"/>
                    </a:solidFill>
                    <a:latin typeface="Segoe Print" panose="02000600000000000000" pitchFamily="2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1743" y="4307933"/>
                  <a:ext cx="4560357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401" t="-8333" r="-401" b="-2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9075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254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Segoe Print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 Crawford</dc:creator>
  <cp:lastModifiedBy>Catherine  Crawford</cp:lastModifiedBy>
  <cp:revision>20</cp:revision>
  <dcterms:created xsi:type="dcterms:W3CDTF">2019-02-05T00:09:35Z</dcterms:created>
  <dcterms:modified xsi:type="dcterms:W3CDTF">2019-02-05T19:30:14Z</dcterms:modified>
</cp:coreProperties>
</file>