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0T06:40:03.40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0,'0'371,"0"-361,0 0,1 0,1 0,0 0,0 0,1 0,0-1,3 6,-4-9,1 0,0-1,1 0,-1 1,1-1,0-1,0 1,0-1,1 1,0-1,0 0,0-1,0 1,3 1,7 3,1 1,0-2,0 0,1-1,-1-1,1 0,1-1,-1-1,0 0,7-1,-19-2,18 0,1 1,-1 1,0 1,12 3,-18-1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0T06:40:10.79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592 0,'-39'2,"1"2,-33 7,22-3,24-3,0 2,1 0,0 2,0 0,1 2,0 1,1 0,1 2,-6 4,12-4,-1 0,2 0,0 1,1 1,0 0,2 1,-9 15,14-19,1 1,-1 0,2 0,0 0,-1 13,1-11,1 4,0-2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2CE-FD42-4A9C-8E21-93B627675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981319-A472-4E64-A50A-D0EB61C06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40E5E-CB6C-403D-9065-532D584B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43166-0053-4958-B872-11358078C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BE71E-67DE-4C69-9F2B-7EB1D374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69EF-7D65-4DCF-8258-08767E51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8AEB7-3FD6-4AB0-95EB-F637187CF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A0547-EE9B-4039-9F02-E422CFBD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5C81-9C31-41B9-8EBA-BE66860A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67E83-5A9C-4A6A-801A-D3B7256D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A90E9-ED2E-4040-8D9F-7B892E03C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F8018-9A48-41D8-9B6E-5DFC02F47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4B684-FB5B-4E3C-8DB5-4843EB50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ED4DC-513F-468D-B4A8-CFBE10FE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59A73-EB6D-4D98-8FD6-8DE6C016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4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3EBB-C093-4AB9-ADCB-136A4E719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13A7-56D4-4BA6-A694-7E8512705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0B14A-5017-4201-BBC9-314CF5BD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C2233-FF59-4594-A80C-29066EF1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E336D-EE30-427C-99BC-38781FF9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5C62-50B3-4229-8A21-1FFEBDF6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79F5D-36B4-4483-8DAF-976128137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971FD-23D4-44B8-8764-76A963A8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239AD-7103-4495-8767-2E6E0AF1F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78226-C0CE-4289-8E22-75BB53F6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7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6B87A-EE2F-4B18-916A-E7B42883F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230EE-90EF-4FFC-B780-3CF570BDD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00265-32E9-434E-B871-20B51CF53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5D3DC-D270-4F92-8204-4CB619F9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07B10-7EBC-460F-B08A-198CB6C3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654D1-E3F2-4BD1-859B-892570D6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8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33DD3-3DC9-44A7-8D2D-39CCD1161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279CF-B511-431E-B9D3-DB548E275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9621A-C036-466F-800F-091695899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07A0F-A162-4BF6-85FF-2DAFFC152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9419F-4E49-4432-B1E1-28A4724C1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5B5DA4-48BF-4DE1-AEE3-0119F7B6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E11FAB-E64E-4C8D-B9AC-3F72D7F8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944366-D17F-4E98-8071-E2FBEA0F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45FE-E01B-4EB2-9C79-64738DA9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F48A4-33AC-48AA-A121-B49CB93B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D1425-27A3-4BB5-ADBC-A30E6E92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DD7C5-C3F1-473A-9DB6-C84916F3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BFBAC-1B51-449D-BDB4-E08CA234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71DEC-3D2A-4DC7-B2AC-7B339D5C1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70FF6-2819-4CD1-8A53-F9EAA406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324A-2FA4-4BFA-BCAC-ED2D7EB6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8E032-2903-4386-8884-FFC448CE4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07DF5-7955-4AAC-A5C7-79220AC97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FFC09-CDB6-49E4-A976-F8859E8F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E8B34-70BF-48DD-8FD0-1F42945E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DB8C4-42B3-4DAA-BA6A-03AA4553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9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0F323-E668-4B4E-9F3A-E7CB070E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EBEE6-44A5-4F0D-8A85-D2E89FDA6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1926F-6F02-4A55-83DB-AB9CB9A12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6BB49-2613-4880-91A5-40C37ADA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1C156-3512-4A50-8E7D-3AE10D44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6B3AD-692F-4917-8B98-60EE9338F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C5FC0-FACB-486E-AD7E-881F7619E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B94B3-4A6B-4EC1-B3AE-7DB093697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F6C80-6B8F-438B-873F-E719CD6B6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ABE93-F94C-4AEA-846F-4DCD734DF4B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E0C45-6766-41B6-9532-B4DBEF7FF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EB99F-F056-406C-BA5E-77A0FC9D3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0C435-BABD-4FB5-A866-38805319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3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D1BD2D-27EE-4A99-8B76-4DA0717B9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307"/>
            <a:ext cx="12192000" cy="57833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DE5AFF-198F-4458-ABB1-8339A0BE7F35}"/>
              </a:ext>
            </a:extLst>
          </p:cNvPr>
          <p:cNvSpPr txBox="1"/>
          <p:nvPr/>
        </p:nvSpPr>
        <p:spPr>
          <a:xfrm>
            <a:off x="4246595" y="5676776"/>
            <a:ext cx="652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doesn’t take a stand on the PARALLEL POSTULATES</a:t>
            </a:r>
          </a:p>
        </p:txBody>
      </p:sp>
    </p:spTree>
    <p:extLst>
      <p:ext uri="{BB962C8B-B14F-4D97-AF65-F5344CB8AC3E}">
        <p14:creationId xmlns:p14="http://schemas.microsoft.com/office/powerpoint/2010/main" val="400711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4F9DBC-2103-443D-B571-61650E28F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823"/>
            <a:ext cx="12192000" cy="56774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7D8B7E-3C63-4E04-AC4A-EA7FDA1DCF96}"/>
              </a:ext>
            </a:extLst>
          </p:cNvPr>
          <p:cNvSpPr txBox="1"/>
          <p:nvPr/>
        </p:nvSpPr>
        <p:spPr>
          <a:xfrm>
            <a:off x="591463" y="2858610"/>
            <a:ext cx="171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6 Axioms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+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Euclidean PP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757BD77-89C7-4A94-83DE-6B892CD32588}"/>
              </a:ext>
            </a:extLst>
          </p:cNvPr>
          <p:cNvSpPr/>
          <p:nvPr/>
        </p:nvSpPr>
        <p:spPr>
          <a:xfrm>
            <a:off x="1231727" y="3781940"/>
            <a:ext cx="435006" cy="56811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ADD283-480E-4290-86DF-9862325E0D5A}"/>
              </a:ext>
            </a:extLst>
          </p:cNvPr>
          <p:cNvSpPr txBox="1"/>
          <p:nvPr/>
        </p:nvSpPr>
        <p:spPr>
          <a:xfrm>
            <a:off x="782220" y="4498312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Euclidean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Geometry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C1A40C-7E05-488B-9DFF-75C2665C31BC}"/>
              </a:ext>
            </a:extLst>
          </p:cNvPr>
          <p:cNvSpPr txBox="1"/>
          <p:nvPr/>
        </p:nvSpPr>
        <p:spPr>
          <a:xfrm>
            <a:off x="2898460" y="2858610"/>
            <a:ext cx="1827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6 Axioms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+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Hyperbolic PP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02830F9-F422-49F3-A14E-E36EDE9C49BF}"/>
              </a:ext>
            </a:extLst>
          </p:cNvPr>
          <p:cNvSpPr/>
          <p:nvPr/>
        </p:nvSpPr>
        <p:spPr>
          <a:xfrm>
            <a:off x="3594828" y="3781940"/>
            <a:ext cx="435006" cy="56811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462D97-4FFE-4FA3-B50F-EE60EFBBEE08}"/>
              </a:ext>
            </a:extLst>
          </p:cNvPr>
          <p:cNvSpPr txBox="1"/>
          <p:nvPr/>
        </p:nvSpPr>
        <p:spPr>
          <a:xfrm>
            <a:off x="3108452" y="4498312"/>
            <a:ext cx="1407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Hyperbolic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Geometry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C1D722-2D28-4424-959A-F1B0FDFA5DEE}"/>
              </a:ext>
            </a:extLst>
          </p:cNvPr>
          <p:cNvSpPr txBox="1"/>
          <p:nvPr/>
        </p:nvSpPr>
        <p:spPr>
          <a:xfrm>
            <a:off x="5442615" y="2858610"/>
            <a:ext cx="1404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6 Axioms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+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Elliptic PP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DD45B7-DE43-4AB9-831A-45E53BBA48D0}"/>
              </a:ext>
            </a:extLst>
          </p:cNvPr>
          <p:cNvSpPr txBox="1"/>
          <p:nvPr/>
        </p:nvSpPr>
        <p:spPr>
          <a:xfrm>
            <a:off x="4993775" y="4498312"/>
            <a:ext cx="2302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Inconsistent w/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Neutral Geometry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2062BB9-1934-4E01-A4C7-45608BB9F34F}"/>
              </a:ext>
            </a:extLst>
          </p:cNvPr>
          <p:cNvGrpSpPr/>
          <p:nvPr/>
        </p:nvGrpSpPr>
        <p:grpSpPr>
          <a:xfrm>
            <a:off x="5576773" y="3848496"/>
            <a:ext cx="1136236" cy="435006"/>
            <a:chOff x="7480127" y="3848496"/>
            <a:chExt cx="1136236" cy="435006"/>
          </a:xfrm>
        </p:grpSpPr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239BA768-26EE-4710-AA06-B5821EE43D39}"/>
                </a:ext>
              </a:extLst>
            </p:cNvPr>
            <p:cNvSpPr/>
            <p:nvPr/>
          </p:nvSpPr>
          <p:spPr>
            <a:xfrm rot="16200000">
              <a:off x="7546683" y="3781940"/>
              <a:ext cx="435006" cy="568118"/>
            </a:xfrm>
            <a:prstGeom prst="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0D92CAF9-2B7F-458D-86CB-1B5B5B8DC561}"/>
                </a:ext>
              </a:extLst>
            </p:cNvPr>
            <p:cNvSpPr/>
            <p:nvPr/>
          </p:nvSpPr>
          <p:spPr>
            <a:xfrm rot="5400000">
              <a:off x="8114801" y="3781940"/>
              <a:ext cx="435006" cy="568118"/>
            </a:xfrm>
            <a:prstGeom prst="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45FD905-F63A-4B77-912D-4B44354649DB}"/>
              </a:ext>
            </a:extLst>
          </p:cNvPr>
          <p:cNvSpPr txBox="1"/>
          <p:nvPr/>
        </p:nvSpPr>
        <p:spPr>
          <a:xfrm>
            <a:off x="7544386" y="2849733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Segoe Print" panose="02000600000000000000" pitchFamily="2" charset="0"/>
              </a:rPr>
              <a:t>Ex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 Spherical Geometry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440EA0-FDCF-4854-B3D5-B41CC313C66C}"/>
              </a:ext>
            </a:extLst>
          </p:cNvPr>
          <p:cNvSpPr txBox="1"/>
          <p:nvPr/>
        </p:nvSpPr>
        <p:spPr>
          <a:xfrm>
            <a:off x="4512206" y="5357270"/>
            <a:ext cx="338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Elliptic Geometries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are </a:t>
            </a:r>
            <a:r>
              <a:rPr lang="en-US" b="1" dirty="0">
                <a:solidFill>
                  <a:srgbClr val="FF0000"/>
                </a:solidFill>
                <a:latin typeface="Segoe Print" panose="02000600000000000000" pitchFamily="2" charset="0"/>
              </a:rPr>
              <a:t>NOT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Neutral Geometry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F77BB7E-DF85-4C6B-95C2-964BEF7D1596}"/>
              </a:ext>
            </a:extLst>
          </p:cNvPr>
          <p:cNvGrpSpPr/>
          <p:nvPr/>
        </p:nvGrpSpPr>
        <p:grpSpPr>
          <a:xfrm>
            <a:off x="7863246" y="3497801"/>
            <a:ext cx="1351775" cy="1296593"/>
            <a:chOff x="7863246" y="3497801"/>
            <a:chExt cx="1351775" cy="129659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FCA9D0E-515C-4C07-B188-9201CBE81ADB}"/>
                </a:ext>
              </a:extLst>
            </p:cNvPr>
            <p:cNvSpPr/>
            <p:nvPr/>
          </p:nvSpPr>
          <p:spPr>
            <a:xfrm>
              <a:off x="7863246" y="3497801"/>
              <a:ext cx="1334020" cy="129659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59531D7-D334-45AF-BF1E-D83024EB4A07}"/>
                </a:ext>
              </a:extLst>
            </p:cNvPr>
            <p:cNvSpPr/>
            <p:nvPr/>
          </p:nvSpPr>
          <p:spPr>
            <a:xfrm>
              <a:off x="7863246" y="4065973"/>
              <a:ext cx="1351775" cy="217529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41FD7C4-FAE0-4149-8E42-B6CF96DDD904}"/>
              </a:ext>
            </a:extLst>
          </p:cNvPr>
          <p:cNvSpPr txBox="1"/>
          <p:nvPr/>
        </p:nvSpPr>
        <p:spPr>
          <a:xfrm>
            <a:off x="9737781" y="3641836"/>
            <a:ext cx="2025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Fails to satisfy:</a:t>
            </a:r>
          </a:p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 2. Incidence</a:t>
            </a:r>
          </a:p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 3. Ruler</a:t>
            </a:r>
          </a:p>
        </p:txBody>
      </p:sp>
    </p:spTree>
    <p:extLst>
      <p:ext uri="{BB962C8B-B14F-4D97-AF65-F5344CB8AC3E}">
        <p14:creationId xmlns:p14="http://schemas.microsoft.com/office/powerpoint/2010/main" val="33455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8" grpId="0"/>
      <p:bldP spid="9" grpId="0"/>
      <p:bldP spid="11" grpId="0"/>
      <p:bldP spid="17" grpId="0"/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4F9DBC-2103-443D-B571-61650E28F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823"/>
            <a:ext cx="12192000" cy="56774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7D8B7E-3C63-4E04-AC4A-EA7FDA1DCF96}"/>
              </a:ext>
            </a:extLst>
          </p:cNvPr>
          <p:cNvSpPr txBox="1"/>
          <p:nvPr/>
        </p:nvSpPr>
        <p:spPr>
          <a:xfrm>
            <a:off x="591463" y="2858610"/>
            <a:ext cx="171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6 Axioms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+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Euclidean PP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757BD77-89C7-4A94-83DE-6B892CD32588}"/>
              </a:ext>
            </a:extLst>
          </p:cNvPr>
          <p:cNvSpPr/>
          <p:nvPr/>
        </p:nvSpPr>
        <p:spPr>
          <a:xfrm>
            <a:off x="1231727" y="3781940"/>
            <a:ext cx="435006" cy="56811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ADD283-480E-4290-86DF-9862325E0D5A}"/>
              </a:ext>
            </a:extLst>
          </p:cNvPr>
          <p:cNvSpPr txBox="1"/>
          <p:nvPr/>
        </p:nvSpPr>
        <p:spPr>
          <a:xfrm>
            <a:off x="782220" y="4498312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Euclidean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Geometry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C1A40C-7E05-488B-9DFF-75C2665C31BC}"/>
              </a:ext>
            </a:extLst>
          </p:cNvPr>
          <p:cNvSpPr txBox="1"/>
          <p:nvPr/>
        </p:nvSpPr>
        <p:spPr>
          <a:xfrm>
            <a:off x="2898460" y="2858610"/>
            <a:ext cx="1827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6 Axioms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+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Hyperbolic PP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02830F9-F422-49F3-A14E-E36EDE9C49BF}"/>
              </a:ext>
            </a:extLst>
          </p:cNvPr>
          <p:cNvSpPr/>
          <p:nvPr/>
        </p:nvSpPr>
        <p:spPr>
          <a:xfrm>
            <a:off x="3594828" y="3781940"/>
            <a:ext cx="435006" cy="56811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462D97-4FFE-4FA3-B50F-EE60EFBBEE08}"/>
              </a:ext>
            </a:extLst>
          </p:cNvPr>
          <p:cNvSpPr txBox="1"/>
          <p:nvPr/>
        </p:nvSpPr>
        <p:spPr>
          <a:xfrm>
            <a:off x="3108452" y="4498312"/>
            <a:ext cx="1407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Hyperbolic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Geometry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1FD7C4-FAE0-4149-8E42-B6CF96DDD904}"/>
              </a:ext>
            </a:extLst>
          </p:cNvPr>
          <p:cNvSpPr txBox="1"/>
          <p:nvPr/>
        </p:nvSpPr>
        <p:spPr>
          <a:xfrm>
            <a:off x="4930228" y="2858610"/>
            <a:ext cx="705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Is it possible to mix Euclidean and Hyperbolic Geometries?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4AD7AE-8367-4908-B593-E4B3F9C559A8}"/>
              </a:ext>
            </a:extLst>
          </p:cNvPr>
          <p:cNvSpPr txBox="1"/>
          <p:nvPr/>
        </p:nvSpPr>
        <p:spPr>
          <a:xfrm>
            <a:off x="5486400" y="3345143"/>
            <a:ext cx="6114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i.e., Within the same geometry can you have some lines and external points that have a unique parallel line and for other lines and external points with multiple parallel lines?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852424F-6659-4AC9-8D2B-371F7502BF86}"/>
              </a:ext>
            </a:extLst>
          </p:cNvPr>
          <p:cNvSpPr txBox="1"/>
          <p:nvPr/>
        </p:nvSpPr>
        <p:spPr>
          <a:xfrm>
            <a:off x="5531663" y="4873018"/>
            <a:ext cx="611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130116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E92442-7DD4-4C00-B386-FD4C5E966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6491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39D14D-E93E-4AF8-B6AD-FF0B4765AF9C}"/>
              </a:ext>
            </a:extLst>
          </p:cNvPr>
          <p:cNvSpPr txBox="1"/>
          <p:nvPr/>
        </p:nvSpPr>
        <p:spPr>
          <a:xfrm>
            <a:off x="1597981" y="139379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every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260EDB-B0AF-4B24-9DAF-570470AEDB69}"/>
              </a:ext>
            </a:extLst>
          </p:cNvPr>
          <p:cNvSpPr txBox="1"/>
          <p:nvPr/>
        </p:nvSpPr>
        <p:spPr>
          <a:xfrm>
            <a:off x="4475825" y="1454172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every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5E865-6C0A-4956-8467-6B19C82E29F0}"/>
              </a:ext>
            </a:extLst>
          </p:cNvPr>
          <p:cNvSpPr txBox="1"/>
          <p:nvPr/>
        </p:nvSpPr>
        <p:spPr>
          <a:xfrm>
            <a:off x="8880628" y="1454172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at least two lines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9301CC-43D8-4B66-BE66-2931400B47A8}"/>
              </a:ext>
            </a:extLst>
          </p:cNvPr>
          <p:cNvSpPr txBox="1"/>
          <p:nvPr/>
        </p:nvSpPr>
        <p:spPr>
          <a:xfrm>
            <a:off x="1059402" y="2455243"/>
            <a:ext cx="256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Proof (later, maybe)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10D885-0A2E-4382-BA56-D74F3235F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10373"/>
            <a:ext cx="12192000" cy="12371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231D32-A8FA-4DBA-B43A-803E2BECF8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05871"/>
            <a:ext cx="12192000" cy="97867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7FD04E2-CA3A-420A-BEF2-FD39F9C63B21}"/>
              </a:ext>
            </a:extLst>
          </p:cNvPr>
          <p:cNvSpPr txBox="1"/>
          <p:nvPr/>
        </p:nvSpPr>
        <p:spPr>
          <a:xfrm>
            <a:off x="8445622" y="324433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negation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690253-44AC-4171-99FF-6F367BC90BF3}"/>
              </a:ext>
            </a:extLst>
          </p:cNvPr>
          <p:cNvSpPr txBox="1"/>
          <p:nvPr/>
        </p:nvSpPr>
        <p:spPr>
          <a:xfrm>
            <a:off x="4475825" y="5565617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Neutral Geometry</a:t>
            </a:r>
          </a:p>
        </p:txBody>
      </p:sp>
    </p:spTree>
    <p:extLst>
      <p:ext uri="{BB962C8B-B14F-4D97-AF65-F5344CB8AC3E}">
        <p14:creationId xmlns:p14="http://schemas.microsoft.com/office/powerpoint/2010/main" val="42460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F11D3C-666E-4EDB-9CB1-6C44F52CB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835"/>
            <a:ext cx="12192000" cy="57118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EF2E66-BA93-4A90-8A7C-484048AAB0F8}"/>
              </a:ext>
            </a:extLst>
          </p:cNvPr>
          <p:cNvSpPr txBox="1"/>
          <p:nvPr/>
        </p:nvSpPr>
        <p:spPr>
          <a:xfrm>
            <a:off x="6096000" y="1482572"/>
            <a:ext cx="342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Euclidean Parallel Postulate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C729BE-0E8F-40B6-AAAA-CE2BC3531D46}"/>
              </a:ext>
            </a:extLst>
          </p:cNvPr>
          <p:cNvSpPr txBox="1"/>
          <p:nvPr/>
        </p:nvSpPr>
        <p:spPr>
          <a:xfrm>
            <a:off x="6346054" y="2860811"/>
            <a:ext cx="332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can be proved as theorems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9F94A-93EF-4B4D-9B64-46630B75A92C}"/>
              </a:ext>
            </a:extLst>
          </p:cNvPr>
          <p:cNvSpPr txBox="1"/>
          <p:nvPr/>
        </p:nvSpPr>
        <p:spPr>
          <a:xfrm>
            <a:off x="5557422" y="4054384"/>
            <a:ext cx="355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can be proved as a theorem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2C19D4-F3AF-4A03-992A-51B737544E06}"/>
              </a:ext>
            </a:extLst>
          </p:cNvPr>
          <p:cNvSpPr txBox="1"/>
          <p:nvPr/>
        </p:nvSpPr>
        <p:spPr>
          <a:xfrm>
            <a:off x="2210637" y="4811869"/>
            <a:ext cx="2840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Euclid’s Fifth Postulate</a:t>
            </a:r>
          </a:p>
        </p:txBody>
      </p:sp>
    </p:spTree>
    <p:extLst>
      <p:ext uri="{BB962C8B-B14F-4D97-AF65-F5344CB8AC3E}">
        <p14:creationId xmlns:p14="http://schemas.microsoft.com/office/powerpoint/2010/main" val="356836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3DDD18-D192-4C4F-A3B1-7A909CFBB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9458"/>
            <a:ext cx="12192000" cy="2168016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C7859BF-165E-413F-90A0-F5203975C1DB}"/>
              </a:ext>
            </a:extLst>
          </p:cNvPr>
          <p:cNvCxnSpPr>
            <a:cxnSpLocks/>
          </p:cNvCxnSpPr>
          <p:nvPr/>
        </p:nvCxnSpPr>
        <p:spPr>
          <a:xfrm flipV="1">
            <a:off x="4270158" y="1878093"/>
            <a:ext cx="4882720" cy="1479179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5DFD0B4-A636-40AE-9856-083A716CC4C8}"/>
              </a:ext>
            </a:extLst>
          </p:cNvPr>
          <p:cNvCxnSpPr>
            <a:cxnSpLocks/>
          </p:cNvCxnSpPr>
          <p:nvPr/>
        </p:nvCxnSpPr>
        <p:spPr>
          <a:xfrm flipV="1">
            <a:off x="5461246" y="3134396"/>
            <a:ext cx="5325124" cy="48383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AD585B3-A741-47AF-A20B-5FA88622671A}"/>
              </a:ext>
            </a:extLst>
          </p:cNvPr>
          <p:cNvCxnSpPr>
            <a:cxnSpLocks/>
          </p:cNvCxnSpPr>
          <p:nvPr/>
        </p:nvCxnSpPr>
        <p:spPr>
          <a:xfrm flipV="1">
            <a:off x="7066625" y="1558964"/>
            <a:ext cx="816746" cy="2874146"/>
          </a:xfrm>
          <a:prstGeom prst="straightConnector1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A001015-D58E-4CB0-932F-F7A01A2FBE80}"/>
                  </a:ext>
                </a:extLst>
              </p14:cNvPr>
              <p14:cNvContentPartPr/>
              <p14:nvPr/>
            </p14:nvContentPartPr>
            <p14:xfrm>
              <a:off x="7385855" y="2426613"/>
              <a:ext cx="152280" cy="2203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A001015-D58E-4CB0-932F-F7A01A2FBE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77215" y="2417613"/>
                <a:ext cx="16992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490E9B5C-D3EC-44EC-833B-2244EB1EEF12}"/>
                  </a:ext>
                </a:extLst>
              </p14:cNvPr>
              <p14:cNvContentPartPr/>
              <p14:nvPr/>
            </p14:nvContentPartPr>
            <p14:xfrm>
              <a:off x="7173095" y="3287733"/>
              <a:ext cx="213120" cy="1504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490E9B5C-D3EC-44EC-833B-2244EB1EEF1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64455" y="3278733"/>
                <a:ext cx="230760" cy="168120"/>
              </a:xfrm>
              <a:prstGeom prst="rect">
                <a:avLst/>
              </a:prstGeom>
            </p:spPr>
          </p:pic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ED96F64-AFBA-4E15-AE68-841CD0769D4E}"/>
              </a:ext>
            </a:extLst>
          </p:cNvPr>
          <p:cNvCxnSpPr>
            <a:cxnSpLocks/>
          </p:cNvCxnSpPr>
          <p:nvPr/>
        </p:nvCxnSpPr>
        <p:spPr>
          <a:xfrm flipV="1">
            <a:off x="665825" y="3146894"/>
            <a:ext cx="10120545" cy="876793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6549793-B9E3-4533-8B73-3FE75D80DBDA}"/>
              </a:ext>
            </a:extLst>
          </p:cNvPr>
          <p:cNvCxnSpPr>
            <a:cxnSpLocks/>
          </p:cNvCxnSpPr>
          <p:nvPr/>
        </p:nvCxnSpPr>
        <p:spPr>
          <a:xfrm flipV="1">
            <a:off x="781235" y="1878093"/>
            <a:ext cx="8371643" cy="255501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3B8A84FC-FED1-43C5-B321-80E58A7643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880935"/>
            <a:ext cx="12192000" cy="860807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6A89C6D4-62B3-44AD-B353-2624696A2931}"/>
              </a:ext>
            </a:extLst>
          </p:cNvPr>
          <p:cNvSpPr txBox="1"/>
          <p:nvPr/>
        </p:nvSpPr>
        <p:spPr>
          <a:xfrm>
            <a:off x="506027" y="5422616"/>
            <a:ext cx="107564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If </a:t>
            </a:r>
            <a:r>
              <a:rPr lang="en-US" sz="2800" dirty="0">
                <a:solidFill>
                  <a:srgbClr val="FF0000"/>
                </a:solidFill>
                <a:latin typeface="Brush Script MT" panose="020B0604020202020204" pitchFamily="66" charset="0"/>
              </a:rPr>
              <a:t>l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Brush Script MT" panose="020B0604020202020204" pitchFamily="66" charset="0"/>
              </a:rPr>
              <a:t>l 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’ are two lines cut by a transversal </a:t>
            </a:r>
            <a:r>
              <a:rPr lang="en-US" sz="2800" dirty="0">
                <a:solidFill>
                  <a:srgbClr val="FF0000"/>
                </a:solidFill>
                <a:latin typeface="Brush Script MT" panose="03060802040406070304" pitchFamily="66" charset="0"/>
              </a:rPr>
              <a:t>t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in such a way that the sum of the measures</a:t>
            </a:r>
          </a:p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of the two interior angles on one side of </a:t>
            </a:r>
            <a:r>
              <a:rPr lang="en-US" sz="2800" dirty="0">
                <a:solidFill>
                  <a:srgbClr val="FF0000"/>
                </a:solidFill>
                <a:latin typeface="Brush Script MT" panose="03060802040406070304" pitchFamily="66" charset="0"/>
              </a:rPr>
              <a:t>t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is less than 180, then </a:t>
            </a:r>
            <a:r>
              <a:rPr lang="en-US" sz="2800" dirty="0">
                <a:solidFill>
                  <a:srgbClr val="FF0000"/>
                </a:solidFill>
                <a:latin typeface="Brush Script MT" panose="03060802040406070304" pitchFamily="66" charset="0"/>
              </a:rPr>
              <a:t>l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Brush Script MT" panose="03060802040406070304" pitchFamily="66" charset="0"/>
              </a:rPr>
              <a:t>l 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’ intersect on that</a:t>
            </a:r>
          </a:p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side of </a:t>
            </a:r>
            <a:r>
              <a:rPr lang="en-US" sz="2800" dirty="0">
                <a:solidFill>
                  <a:srgbClr val="FF0000"/>
                </a:solidFill>
                <a:latin typeface="Brush Script MT" panose="03060802040406070304" pitchFamily="66" charset="0"/>
              </a:rPr>
              <a:t>t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17731F-E36F-4F48-BA9E-DCB117967C1C}"/>
              </a:ext>
            </a:extLst>
          </p:cNvPr>
          <p:cNvSpPr txBox="1"/>
          <p:nvPr/>
        </p:nvSpPr>
        <p:spPr>
          <a:xfrm>
            <a:off x="9333256" y="1616483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Brush Script MT" panose="03060802040406070304" pitchFamily="66" charset="0"/>
              </a:rPr>
              <a:t>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989D784-A350-4026-8FD3-2503C908D10E}"/>
              </a:ext>
            </a:extLst>
          </p:cNvPr>
          <p:cNvSpPr txBox="1"/>
          <p:nvPr/>
        </p:nvSpPr>
        <p:spPr>
          <a:xfrm>
            <a:off x="10490200" y="3304377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Brush Script MT" panose="03060802040406070304" pitchFamily="66" charset="0"/>
              </a:rPr>
              <a:t>l’</a:t>
            </a:r>
            <a:endParaRPr lang="en-US" sz="28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E6EC127-750C-434D-8421-9D7D1DEFEF46}"/>
              </a:ext>
            </a:extLst>
          </p:cNvPr>
          <p:cNvSpPr txBox="1"/>
          <p:nvPr/>
        </p:nvSpPr>
        <p:spPr>
          <a:xfrm flipH="1">
            <a:off x="7883370" y="1430265"/>
            <a:ext cx="337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rush Script MT" panose="03060802040406070304" pitchFamily="66" charset="0"/>
              </a:rPr>
              <a:t>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CE14E6-186D-4B6E-8AA6-827868BFAD67}"/>
              </a:ext>
            </a:extLst>
          </p:cNvPr>
          <p:cNvSpPr txBox="1"/>
          <p:nvPr/>
        </p:nvSpPr>
        <p:spPr>
          <a:xfrm>
            <a:off x="7084162" y="256107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A51DC06-40AB-4A8C-962E-1372EA41EAFE}"/>
              </a:ext>
            </a:extLst>
          </p:cNvPr>
          <p:cNvSpPr txBox="1"/>
          <p:nvPr/>
        </p:nvSpPr>
        <p:spPr>
          <a:xfrm>
            <a:off x="6886247" y="307729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Segoe Print" panose="02000600000000000000" pitchFamily="2" charset="0"/>
              </a:rPr>
              <a:t>A’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2A50785-1414-4EF8-98EB-B782CC6ABEAD}"/>
              </a:ext>
            </a:extLst>
          </p:cNvPr>
          <p:cNvSpPr txBox="1"/>
          <p:nvPr/>
        </p:nvSpPr>
        <p:spPr>
          <a:xfrm>
            <a:off x="7412487" y="4313956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Segoe Print" panose="02000600000000000000" pitchFamily="2" charset="0"/>
              </a:rPr>
              <a:t>μ(&lt;A) + μ(&lt;A’) &lt; 180 </a:t>
            </a:r>
          </a:p>
        </p:txBody>
      </p:sp>
    </p:spTree>
    <p:extLst>
      <p:ext uri="{BB962C8B-B14F-4D97-AF65-F5344CB8AC3E}">
        <p14:creationId xmlns:p14="http://schemas.microsoft.com/office/powerpoint/2010/main" val="366541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213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Brush Script MT</vt:lpstr>
      <vt:lpstr>Calibri</vt:lpstr>
      <vt:lpstr>Calibri Light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Crawford</dc:creator>
  <cp:lastModifiedBy>Catherine Crawford</cp:lastModifiedBy>
  <cp:revision>14</cp:revision>
  <dcterms:created xsi:type="dcterms:W3CDTF">2018-11-20T05:37:48Z</dcterms:created>
  <dcterms:modified xsi:type="dcterms:W3CDTF">2018-11-20T07:00:17Z</dcterms:modified>
</cp:coreProperties>
</file>