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BDBB-92DA-43BA-9745-BC7EC83EE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5BC0-D056-4B2A-B954-BC9BE6FA3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75BB-50EC-46D8-AF4B-198C1251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A3351-3D50-4BEA-A86B-7E9EEEFA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FF6BF-2EAE-489B-AFA8-F17ACF38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814-5E62-44E8-9682-62C9FFB1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427FA-7534-4061-9F3F-AB9A4DEEC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6FA26-F2EC-41AE-AE07-CFACF35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A8F2-795E-431B-8D8A-F893ADF9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64643-B24E-478F-83C1-A0133D76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33E3A-832E-4AB4-BD0D-D4C9E93A9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6A4EE-CBE6-4D6A-B423-502441CE8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ADCE-70CB-49ED-AB47-00810974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35DB7-ECA1-45FB-8E21-93761E35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70F49-0ECC-4CFA-9AD4-33863CF4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BE1-568D-490E-B066-3A860FD8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31AF-9145-45F3-A603-86B31A73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7ADC2-2797-4CBA-8144-0B703EC3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427B-1F48-4F2F-A118-D942715E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D2CE-08AC-4F20-A229-91DF081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1478-FCD4-45DB-A325-3E8B8C88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44CDF-C093-41EB-BA35-5B6114BA9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4D72F-EA74-4CF5-974E-E574DAF6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D2A0-C5CD-4DAD-97D6-41F545DB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40DD7-AE15-493C-8C86-70C7EB98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C788-96E0-49BE-841D-34DFA7FE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67A4-1C9B-4D8B-B1AC-9C7770683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7A3CA-B264-4FAD-B67C-942B6478A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1A77B-D6B8-4FC2-B47C-95DD356A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6B604-5743-4FA4-B849-768F87D4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E77-DE16-4C7F-A04E-AE2D80CD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0148-76B4-4B9F-9075-6FFD43E6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E75B8-8A3D-4F0B-90F4-CA15D41A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3283F-BC9F-4B7C-A916-BEB51D46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4AFD0-CD0E-43F7-BA4C-72262D086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F1C88-259B-41E0-B639-32591611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3FFFD-AE17-42CB-B110-A11EA924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0F5CF-8D8E-4731-8817-E92EFBD8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BB1DB-93EC-4DBF-B4A7-563B8DF0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079B-2E0C-4068-984D-C3A91D7E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13DEB-154B-4963-B3C0-3B52BAE1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7409F-3392-498E-B59B-8CC908F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C9F13-27EB-4A21-8DED-E593617C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0A52C-083C-44A0-B266-729D3406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8610C-6EFC-4E1A-B366-44D28EC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02867-3CD6-4A39-8FD8-6255A7DC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2E4A-3852-4B42-99CA-F1A3AB7F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06CDE-D856-44B4-BC51-DCA7F19A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092D2-3465-4079-BA33-3188B2DB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AC69C-E0F5-402F-8E05-68652B73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4B767-8509-47EA-83BF-7F288915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56C91-83D5-4591-A0F5-BF1F83A5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3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91C3-FE8B-44E2-A82F-1C9D1892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78C7F-D34A-451D-8C43-BAEFDF79D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90A6B-75A3-434F-85AC-16D3BE7B4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615BA-F2F9-4978-9B50-24494156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E5222-34D4-473E-826A-44BEC8D7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DAF0E-BC93-4D8E-8C92-A08B6AE6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8E1D5-C528-4246-B1D7-6835A5FE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9B8DB-0A89-4E73-A722-820D8BE4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66FA-FF70-4AC2-949D-C86E9A9B9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BD96-2986-4318-8950-AD9FD767C0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27102-1833-4F3B-92C0-3D16A6DF3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8C24-61C2-4DC7-AAA4-C4CC164BD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5D39-69C7-4575-8FAD-E2C279550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15AB0-5E62-4840-AB80-F6DB0C62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0"/>
            <a:ext cx="11039475" cy="6397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63817-C51D-44DF-8182-EB089C6FAC8D}"/>
              </a:ext>
            </a:extLst>
          </p:cNvPr>
          <p:cNvSpPr txBox="1"/>
          <p:nvPr/>
        </p:nvSpPr>
        <p:spPr>
          <a:xfrm>
            <a:off x="3808518" y="1556352"/>
            <a:ext cx="208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egoe Print" panose="02000600000000000000" pitchFamily="2" charset="0"/>
              </a:rPr>
              <a:t>measure of  &lt;BAC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E2FAA-B40F-40FB-AB42-F8345403A3F1}"/>
              </a:ext>
            </a:extLst>
          </p:cNvPr>
          <p:cNvSpPr txBox="1"/>
          <p:nvPr/>
        </p:nvSpPr>
        <p:spPr>
          <a:xfrm>
            <a:off x="6409330" y="1039678"/>
            <a:ext cx="469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i.e. There is a one-to-one correspondence between angles and real numbers in the interval [0, 180).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2C861-AC6B-4470-A713-396EC875DD6D}"/>
              </a:ext>
            </a:extLst>
          </p:cNvPr>
          <p:cNvSpPr txBox="1"/>
          <p:nvPr/>
        </p:nvSpPr>
        <p:spPr>
          <a:xfrm>
            <a:off x="4396388" y="4508708"/>
            <a:ext cx="707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[Conceptually similar to the Ruler Postulate]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18B9B3-E67A-4ED2-A97E-56775588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388" y="2034202"/>
            <a:ext cx="3176264" cy="1826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95CFB4-E3C2-43D3-B62E-B86A45B32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27" y="2034202"/>
            <a:ext cx="2638425" cy="15906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FAB2B7-7871-43B0-8B25-48D3527DF806}"/>
              </a:ext>
            </a:extLst>
          </p:cNvPr>
          <p:cNvSpPr txBox="1"/>
          <p:nvPr/>
        </p:nvSpPr>
        <p:spPr>
          <a:xfrm>
            <a:off x="4396388" y="4024438"/>
            <a:ext cx="734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600000000000000" pitchFamily="2" charset="0"/>
              </a:rPr>
              <a:t>One-to-one correspondence w/pts on the semicircle and [0,180)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2FFC4A-C88D-4824-BFE5-4D206D03E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415" y="2790801"/>
            <a:ext cx="1962150" cy="18383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7CBFA7-65AE-4742-A2EB-05CA6110BAB3}"/>
              </a:ext>
            </a:extLst>
          </p:cNvPr>
          <p:cNvSpPr txBox="1"/>
          <p:nvPr/>
        </p:nvSpPr>
        <p:spPr>
          <a:xfrm>
            <a:off x="3285892" y="3005993"/>
            <a:ext cx="98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Print" panose="02000600000000000000" pitchFamily="2" charset="0"/>
              </a:rPr>
              <a:t>Still positive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BD785FB-2867-4C47-8E03-A4A9FC1129A7}"/>
              </a:ext>
            </a:extLst>
          </p:cNvPr>
          <p:cNvCxnSpPr/>
          <p:nvPr/>
        </p:nvCxnSpPr>
        <p:spPr>
          <a:xfrm rot="10800000" flipV="1">
            <a:off x="2733701" y="3674436"/>
            <a:ext cx="1065318" cy="372863"/>
          </a:xfrm>
          <a:prstGeom prst="curvedConnector3">
            <a:avLst>
              <a:gd name="adj1" fmla="val -58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91B4AB9-9BF0-4FC3-9E38-5559F445F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200" y="5325883"/>
            <a:ext cx="6599854" cy="11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630BB-03C6-4F3F-ACA2-D8581B2E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034"/>
            <a:ext cx="12192000" cy="4367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2BB9F9-8A6D-4581-96C2-224D3AE8AF97}"/>
              </a:ext>
            </a:extLst>
          </p:cNvPr>
          <p:cNvSpPr/>
          <p:nvPr/>
        </p:nvSpPr>
        <p:spPr>
          <a:xfrm>
            <a:off x="3565833" y="1457715"/>
            <a:ext cx="202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perpendicular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C4952-F3E3-430E-B720-5C4CB600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32" y="2169573"/>
            <a:ext cx="2027100" cy="1641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6F4C9-775A-4814-BEB3-18BBEB88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720" y="2169573"/>
            <a:ext cx="1000125" cy="476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FE1CB8-8707-42BA-A30F-023686E56E9B}"/>
              </a:ext>
            </a:extLst>
          </p:cNvPr>
          <p:cNvSpPr/>
          <p:nvPr/>
        </p:nvSpPr>
        <p:spPr>
          <a:xfrm>
            <a:off x="1356790" y="4027512"/>
            <a:ext cx="322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perpendicular bisector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9EC36-648E-4538-8861-6AD372A2D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392" y="4647269"/>
            <a:ext cx="2027100" cy="17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64CC8-7FB6-4567-B18B-8E34525D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809"/>
            <a:ext cx="12192000" cy="6230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D742D9-C5F1-4CC2-AC0B-F360ED54B19C}"/>
              </a:ext>
            </a:extLst>
          </p:cNvPr>
          <p:cNvSpPr/>
          <p:nvPr/>
        </p:nvSpPr>
        <p:spPr>
          <a:xfrm>
            <a:off x="5137180" y="623214"/>
            <a:ext cx="175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linear pair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EFE107-7510-4C7E-BE38-1CCE12332ECC}"/>
              </a:ext>
            </a:extLst>
          </p:cNvPr>
          <p:cNvSpPr/>
          <p:nvPr/>
        </p:nvSpPr>
        <p:spPr>
          <a:xfrm>
            <a:off x="4705165" y="2409105"/>
            <a:ext cx="206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supplementary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B46446-2F8E-47B1-A0CC-621EDFF45002}"/>
              </a:ext>
            </a:extLst>
          </p:cNvPr>
          <p:cNvSpPr/>
          <p:nvPr/>
        </p:nvSpPr>
        <p:spPr>
          <a:xfrm>
            <a:off x="4591235" y="4291981"/>
            <a:ext cx="206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vertical pair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BF9D8-2036-449B-A982-DFE090253CE9}"/>
              </a:ext>
            </a:extLst>
          </p:cNvPr>
          <p:cNvSpPr/>
          <p:nvPr/>
        </p:nvSpPr>
        <p:spPr>
          <a:xfrm>
            <a:off x="7726532" y="4364482"/>
            <a:ext cx="206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vertical angles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B0195-3917-442A-BCEE-33184B2B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05" y="1030665"/>
            <a:ext cx="2207243" cy="1272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59FD9-04B7-40E5-B29D-E68999993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47" y="2843784"/>
            <a:ext cx="4870036" cy="138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2915C6-D18B-4654-A6AF-DE98F49BF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925" y="5176171"/>
            <a:ext cx="7205154" cy="14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9422E-CAD4-4DDC-AA4D-6F99073E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97" y="1600755"/>
            <a:ext cx="91344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5795F-AB2E-4223-B1D3-20BE99D5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65" y="0"/>
            <a:ext cx="1135007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DCB47-37B1-455E-B927-4CFB0440ABA9}"/>
              </a:ext>
            </a:extLst>
          </p:cNvPr>
          <p:cNvSpPr txBox="1"/>
          <p:nvPr/>
        </p:nvSpPr>
        <p:spPr>
          <a:xfrm>
            <a:off x="1530381" y="1344862"/>
            <a:ext cx="36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Angle-Construction Postulate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01257-02C7-42BF-8B05-8C352C93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64" y="130668"/>
            <a:ext cx="3737592" cy="2808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BA800-4E98-4F6F-AC57-110F6EC88361}"/>
              </a:ext>
            </a:extLst>
          </p:cNvPr>
          <p:cNvSpPr txBox="1"/>
          <p:nvPr/>
        </p:nvSpPr>
        <p:spPr>
          <a:xfrm>
            <a:off x="2947386" y="3549863"/>
            <a:ext cx="82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But not the point, since any point on the ray will define the ray.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37A85-3F89-400B-B8B8-551DA2E2BA52}"/>
              </a:ext>
            </a:extLst>
          </p:cNvPr>
          <p:cNvSpPr txBox="1"/>
          <p:nvPr/>
        </p:nvSpPr>
        <p:spPr>
          <a:xfrm>
            <a:off x="6258464" y="3180531"/>
            <a:ext cx="36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Ray is unique (in each plane).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7D73FA-61E1-49CF-9749-5DFFC58445D9}"/>
              </a:ext>
            </a:extLst>
          </p:cNvPr>
          <p:cNvCxnSpPr/>
          <p:nvPr/>
        </p:nvCxnSpPr>
        <p:spPr>
          <a:xfrm flipV="1">
            <a:off x="6604986" y="2370338"/>
            <a:ext cx="1793290" cy="8101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06F1FD66-6B13-4A9D-9F08-A9B76C2CCF37}"/>
              </a:ext>
            </a:extLst>
          </p:cNvPr>
          <p:cNvSpPr/>
          <p:nvPr/>
        </p:nvSpPr>
        <p:spPr>
          <a:xfrm>
            <a:off x="7979695" y="1162870"/>
            <a:ext cx="418581" cy="363984"/>
          </a:xfrm>
          <a:prstGeom prst="arc">
            <a:avLst>
              <a:gd name="adj1" fmla="val 16200000"/>
              <a:gd name="adj2" fmla="val 221387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45192-365E-4465-A3DC-4FDC7A8F5D50}"/>
              </a:ext>
            </a:extLst>
          </p:cNvPr>
          <p:cNvSpPr txBox="1"/>
          <p:nvPr/>
        </p:nvSpPr>
        <p:spPr>
          <a:xfrm>
            <a:off x="8398276" y="1049056"/>
            <a:ext cx="39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164EF-3237-4B67-B97D-1689ADF5D768}"/>
              </a:ext>
            </a:extLst>
          </p:cNvPr>
          <p:cNvSpPr txBox="1"/>
          <p:nvPr/>
        </p:nvSpPr>
        <p:spPr>
          <a:xfrm>
            <a:off x="1530381" y="5019265"/>
            <a:ext cx="36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Angle Addition Postulate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77509C-0841-4FAE-A56E-0716AB73B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241" y="4113581"/>
            <a:ext cx="2680086" cy="23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 animBg="1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80814-CF92-4835-97D8-120DB0705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74"/>
            <a:ext cx="12192000" cy="6647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DE4E6-868F-4AB4-9096-345E4969E308}"/>
              </a:ext>
            </a:extLst>
          </p:cNvPr>
          <p:cNvSpPr txBox="1"/>
          <p:nvPr/>
        </p:nvSpPr>
        <p:spPr>
          <a:xfrm>
            <a:off x="5401046" y="615941"/>
            <a:ext cx="284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same angle measure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CE4BE-55E2-46B4-B3FB-3FC54E9ADB08}"/>
              </a:ext>
            </a:extLst>
          </p:cNvPr>
          <p:cNvSpPr txBox="1"/>
          <p:nvPr/>
        </p:nvSpPr>
        <p:spPr>
          <a:xfrm>
            <a:off x="3085453" y="1311074"/>
            <a:ext cx="2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μ(&lt;BAC) = μ(&lt;EDF)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0BA50-862C-4912-8E0A-1751A3DE127E}"/>
              </a:ext>
            </a:extLst>
          </p:cNvPr>
          <p:cNvSpPr txBox="1"/>
          <p:nvPr/>
        </p:nvSpPr>
        <p:spPr>
          <a:xfrm>
            <a:off x="4354961" y="2632651"/>
            <a:ext cx="9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F7F85-6030-4FCD-9F48-3F24B893B8E3}"/>
              </a:ext>
            </a:extLst>
          </p:cNvPr>
          <p:cNvSpPr txBox="1"/>
          <p:nvPr/>
        </p:nvSpPr>
        <p:spPr>
          <a:xfrm>
            <a:off x="4419091" y="3371011"/>
            <a:ext cx="9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acute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A7293-D58C-467E-B50C-0F165283152B}"/>
              </a:ext>
            </a:extLst>
          </p:cNvPr>
          <p:cNvSpPr txBox="1"/>
          <p:nvPr/>
        </p:nvSpPr>
        <p:spPr>
          <a:xfrm>
            <a:off x="4436846" y="4031799"/>
            <a:ext cx="90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obtuse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98666-D339-4FA3-B346-3B8A223B8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44" y="1724033"/>
            <a:ext cx="1354722" cy="1093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4C04D-2AA6-4598-B255-D6CD50E61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183" y="2632651"/>
            <a:ext cx="1386221" cy="1093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92E9AA-6260-4AF5-8CF1-531161FFA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217" y="4075860"/>
            <a:ext cx="1579808" cy="99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B7BE6-5DE3-499E-BF5D-D894ECD7D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053" y="3950564"/>
            <a:ext cx="3408859" cy="13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B75AB-3A2A-4E19-B3EE-F25EEB7FA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32" y="259944"/>
            <a:ext cx="12192000" cy="63381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363D1-1168-450F-9589-34F4B5E986CD}"/>
              </a:ext>
            </a:extLst>
          </p:cNvPr>
          <p:cNvSpPr txBox="1"/>
          <p:nvPr/>
        </p:nvSpPr>
        <p:spPr>
          <a:xfrm>
            <a:off x="7382246" y="741707"/>
            <a:ext cx="411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that C is in the interior of &lt;BAD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624CC-21E6-4E8D-A705-8110C5DB0BAD}"/>
              </a:ext>
            </a:extLst>
          </p:cNvPr>
          <p:cNvSpPr txBox="1"/>
          <p:nvPr/>
        </p:nvSpPr>
        <p:spPr>
          <a:xfrm>
            <a:off x="2953768" y="1337991"/>
            <a:ext cx="200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opposite sides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39AEE-67EB-43C3-B082-A3AE5B310F4D}"/>
              </a:ext>
            </a:extLst>
          </p:cNvPr>
          <p:cNvSpPr txBox="1"/>
          <p:nvPr/>
        </p:nvSpPr>
        <p:spPr>
          <a:xfrm>
            <a:off x="2688178" y="1818864"/>
            <a:ext cx="53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600000000000000" pitchFamily="2" charset="0"/>
              </a:rPr>
              <a:t>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466C2-62E7-406B-A605-B2219410739B}"/>
              </a:ext>
            </a:extLst>
          </p:cNvPr>
          <p:cNvSpPr txBox="1"/>
          <p:nvPr/>
        </p:nvSpPr>
        <p:spPr>
          <a:xfrm>
            <a:off x="8979881" y="2731240"/>
            <a:ext cx="202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AB * AP * 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57114-9368-4EE7-BDAE-000699D6E4B0}"/>
              </a:ext>
            </a:extLst>
          </p:cNvPr>
          <p:cNvSpPr txBox="1"/>
          <p:nvPr/>
        </p:nvSpPr>
        <p:spPr>
          <a:xfrm>
            <a:off x="2185965" y="2280529"/>
            <a:ext cx="100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unique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2550C9-8390-40DD-A9B5-950CB6219BD5}"/>
              </a:ext>
            </a:extLst>
          </p:cNvPr>
          <p:cNvCxnSpPr/>
          <p:nvPr/>
        </p:nvCxnSpPr>
        <p:spPr>
          <a:xfrm>
            <a:off x="9238232" y="2731240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06A8C1-B5F8-489A-BCBE-527E08AF01E6}"/>
              </a:ext>
            </a:extLst>
          </p:cNvPr>
          <p:cNvCxnSpPr/>
          <p:nvPr/>
        </p:nvCxnSpPr>
        <p:spPr>
          <a:xfrm>
            <a:off x="9861300" y="2731240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4E62A-139D-4707-B40A-C6C13352DC3A}"/>
              </a:ext>
            </a:extLst>
          </p:cNvPr>
          <p:cNvCxnSpPr/>
          <p:nvPr/>
        </p:nvCxnSpPr>
        <p:spPr>
          <a:xfrm>
            <a:off x="10544729" y="2731240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EA7154-6A5D-4B9F-B44E-407BE90EE9CB}"/>
              </a:ext>
            </a:extLst>
          </p:cNvPr>
          <p:cNvSpPr txBox="1"/>
          <p:nvPr/>
        </p:nvSpPr>
        <p:spPr>
          <a:xfrm>
            <a:off x="8082217" y="3127652"/>
            <a:ext cx="44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DD665-C6FC-42E3-9D97-C131A0A39F61}"/>
              </a:ext>
            </a:extLst>
          </p:cNvPr>
          <p:cNvSpPr txBox="1"/>
          <p:nvPr/>
        </p:nvSpPr>
        <p:spPr>
          <a:xfrm>
            <a:off x="8971003" y="3669881"/>
            <a:ext cx="252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Show that AP = AC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C70A18-1A4B-4C33-85C1-D6A21EAD0CFE}"/>
              </a:ext>
            </a:extLst>
          </p:cNvPr>
          <p:cNvCxnSpPr/>
          <p:nvPr/>
        </p:nvCxnSpPr>
        <p:spPr>
          <a:xfrm>
            <a:off x="10411934" y="3668278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86A72D-6CEF-4787-87D8-C863858C3E21}"/>
              </a:ext>
            </a:extLst>
          </p:cNvPr>
          <p:cNvCxnSpPr/>
          <p:nvPr/>
        </p:nvCxnSpPr>
        <p:spPr>
          <a:xfrm>
            <a:off x="11112900" y="3668278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A03516B-E148-4833-A8DD-1057627BE5E7}"/>
              </a:ext>
            </a:extLst>
          </p:cNvPr>
          <p:cNvSpPr txBox="1"/>
          <p:nvPr/>
        </p:nvSpPr>
        <p:spPr>
          <a:xfrm>
            <a:off x="6073369" y="4678187"/>
            <a:ext cx="118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opposite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EA12B-43FC-48E5-8719-C190C18C4F3E}"/>
              </a:ext>
            </a:extLst>
          </p:cNvPr>
          <p:cNvSpPr txBox="1"/>
          <p:nvPr/>
        </p:nvSpPr>
        <p:spPr>
          <a:xfrm>
            <a:off x="6073368" y="5132428"/>
            <a:ext cx="14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the same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894404-D0A0-49EE-AE59-EFC30A790419}"/>
              </a:ext>
            </a:extLst>
          </p:cNvPr>
          <p:cNvSpPr txBox="1"/>
          <p:nvPr/>
        </p:nvSpPr>
        <p:spPr>
          <a:xfrm>
            <a:off x="7791315" y="5553446"/>
            <a:ext cx="118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cannot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228B57-2E65-4D02-A867-32CFFA134CAB}"/>
              </a:ext>
            </a:extLst>
          </p:cNvPr>
          <p:cNvGrpSpPr/>
          <p:nvPr/>
        </p:nvGrpSpPr>
        <p:grpSpPr>
          <a:xfrm>
            <a:off x="7382246" y="1135846"/>
            <a:ext cx="1702123" cy="1366035"/>
            <a:chOff x="7382246" y="1135846"/>
            <a:chExt cx="1702123" cy="136603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4C38E2-2FE6-4950-922A-53F9A6847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2246" y="1135846"/>
              <a:ext cx="1702123" cy="1366035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AAF583-D623-46E8-80B2-E21CDB594189}"/>
                </a:ext>
              </a:extLst>
            </p:cNvPr>
            <p:cNvCxnSpPr/>
            <p:nvPr/>
          </p:nvCxnSpPr>
          <p:spPr>
            <a:xfrm flipV="1">
              <a:off x="7617041" y="1269507"/>
              <a:ext cx="465176" cy="878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551E298-1E8D-4594-A318-7103DCEC41EF}"/>
              </a:ext>
            </a:extLst>
          </p:cNvPr>
          <p:cNvSpPr txBox="1"/>
          <p:nvPr/>
        </p:nvSpPr>
        <p:spPr>
          <a:xfrm>
            <a:off x="4807900" y="6099828"/>
            <a:ext cx="54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E419902-8680-4556-980E-9BF878C0C4BD}"/>
              </a:ext>
            </a:extLst>
          </p:cNvPr>
          <p:cNvCxnSpPr/>
          <p:nvPr/>
        </p:nvCxnSpPr>
        <p:spPr>
          <a:xfrm>
            <a:off x="4947773" y="6099828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4" grpId="0"/>
      <p:bldP spid="15" grpId="0"/>
      <p:bldP spid="18" grpId="0"/>
      <p:bldP spid="19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59FF8-828B-427F-BB41-76962337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944"/>
            <a:ext cx="12192000" cy="889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7A411-6017-4DC9-B345-84CF85809C00}"/>
              </a:ext>
            </a:extLst>
          </p:cNvPr>
          <p:cNvSpPr txBox="1"/>
          <p:nvPr/>
        </p:nvSpPr>
        <p:spPr>
          <a:xfrm>
            <a:off x="507069" y="1633146"/>
            <a:ext cx="230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Contrapositive: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349DE-C4EA-45FA-A99D-873A17C3B77C}"/>
              </a:ext>
            </a:extLst>
          </p:cNvPr>
          <p:cNvSpPr txBox="1"/>
          <p:nvPr/>
        </p:nvSpPr>
        <p:spPr>
          <a:xfrm>
            <a:off x="659469" y="3429000"/>
            <a:ext cx="38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Which is what we just proved.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CB028-A155-4A0B-AA21-400F035A6CAF}"/>
              </a:ext>
            </a:extLst>
          </p:cNvPr>
          <p:cNvSpPr txBox="1"/>
          <p:nvPr/>
        </p:nvSpPr>
        <p:spPr>
          <a:xfrm>
            <a:off x="659469" y="2541627"/>
            <a:ext cx="86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If D is not in the interior of &lt;BAC, then C is in the interior of &lt;BAD.</a:t>
            </a:r>
          </a:p>
        </p:txBody>
      </p:sp>
    </p:spTree>
    <p:extLst>
      <p:ext uri="{BB962C8B-B14F-4D97-AF65-F5344CB8AC3E}">
        <p14:creationId xmlns:p14="http://schemas.microsoft.com/office/powerpoint/2010/main" val="18804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4438C-2BF8-4C9F-86D4-117611884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366"/>
            <a:ext cx="12192000" cy="5927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D9EAA5-96F6-46E8-97FE-FBAB2C9E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568" y="1483866"/>
            <a:ext cx="1581982" cy="1130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5426F9-B0EF-437D-8DE2-F43C965D067B}"/>
              </a:ext>
            </a:extLst>
          </p:cNvPr>
          <p:cNvSpPr/>
          <p:nvPr/>
        </p:nvSpPr>
        <p:spPr>
          <a:xfrm>
            <a:off x="1832143" y="2995759"/>
            <a:ext cx="394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μ(&lt;BAD) + μ(&lt;DAC) = μ(&lt;BAC)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64635-E62B-4412-AF3D-C8201ADE8254}"/>
              </a:ext>
            </a:extLst>
          </p:cNvPr>
          <p:cNvSpPr/>
          <p:nvPr/>
        </p:nvSpPr>
        <p:spPr>
          <a:xfrm>
            <a:off x="8154523" y="3448446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Parts 1 &amp;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D29E1-7885-44E4-8E9B-D5221EED588A}"/>
              </a:ext>
            </a:extLst>
          </p:cNvPr>
          <p:cNvSpPr/>
          <p:nvPr/>
        </p:nvSpPr>
        <p:spPr>
          <a:xfrm>
            <a:off x="3584003" y="4694196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is not between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8629B-7617-4B99-9620-421F2BCFC1A0}"/>
              </a:ext>
            </a:extLst>
          </p:cNvPr>
          <p:cNvSpPr/>
          <p:nvPr/>
        </p:nvSpPr>
        <p:spPr>
          <a:xfrm>
            <a:off x="2529040" y="5628336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6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328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C9EF4-A854-4D33-92BB-B9999515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611"/>
            <a:ext cx="12192000" cy="3246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A75E8-FB8D-4402-B447-81AF9DA29ABE}"/>
              </a:ext>
            </a:extLst>
          </p:cNvPr>
          <p:cNvSpPr/>
          <p:nvPr/>
        </p:nvSpPr>
        <p:spPr>
          <a:xfrm>
            <a:off x="3955385" y="162852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B7940-5CD9-4075-AFDD-7EF284E1F2CB}"/>
              </a:ext>
            </a:extLst>
          </p:cNvPr>
          <p:cNvSpPr/>
          <p:nvPr/>
        </p:nvSpPr>
        <p:spPr>
          <a:xfrm>
            <a:off x="6929405" y="1628524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&lt;BAD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8F2DA-A351-4E01-957A-F4969F3A4F30}"/>
              </a:ext>
            </a:extLst>
          </p:cNvPr>
          <p:cNvSpPr/>
          <p:nvPr/>
        </p:nvSpPr>
        <p:spPr>
          <a:xfrm>
            <a:off x="3024710" y="217043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AB and 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B8980-FE84-474E-9904-51B7D9B56072}"/>
              </a:ext>
            </a:extLst>
          </p:cNvPr>
          <p:cNvCxnSpPr/>
          <p:nvPr/>
        </p:nvCxnSpPr>
        <p:spPr>
          <a:xfrm>
            <a:off x="3210294" y="2170437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7BF469-9A83-42CA-B9B9-B9DFA3F3B372}"/>
              </a:ext>
            </a:extLst>
          </p:cNvPr>
          <p:cNvCxnSpPr/>
          <p:nvPr/>
        </p:nvCxnSpPr>
        <p:spPr>
          <a:xfrm>
            <a:off x="4165368" y="2193988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847E11A-7DCE-4B66-926B-8ABA5774DB46}"/>
              </a:ext>
            </a:extLst>
          </p:cNvPr>
          <p:cNvSpPr/>
          <p:nvPr/>
        </p:nvSpPr>
        <p:spPr>
          <a:xfrm>
            <a:off x="4547884" y="261153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μ(&lt;BAC) &lt; μ(&lt;BAD)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586C8-25A3-432D-BEC8-29473E918961}"/>
              </a:ext>
            </a:extLst>
          </p:cNvPr>
          <p:cNvSpPr/>
          <p:nvPr/>
        </p:nvSpPr>
        <p:spPr>
          <a:xfrm>
            <a:off x="7143466" y="3059668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600000000000000" pitchFamily="2" charset="0"/>
              </a:rPr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32196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05EE6-7C01-444E-8B3F-E115D4E1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624"/>
            <a:ext cx="12192000" cy="5910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E59304-299B-466F-85B2-3F6AD6F7FD37}"/>
              </a:ext>
            </a:extLst>
          </p:cNvPr>
          <p:cNvSpPr/>
          <p:nvPr/>
        </p:nvSpPr>
        <p:spPr>
          <a:xfrm>
            <a:off x="7649561" y="490048"/>
            <a:ext cx="183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angle bisector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C806A-CC35-4976-968F-807BFF8F4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44" y="1033272"/>
            <a:ext cx="1635733" cy="16088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4083A2-1F0C-4C52-B0CD-EABA90863342}"/>
              </a:ext>
            </a:extLst>
          </p:cNvPr>
          <p:cNvSpPr/>
          <p:nvPr/>
        </p:nvSpPr>
        <p:spPr>
          <a:xfrm>
            <a:off x="7362589" y="3733120"/>
            <a:ext cx="57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0</a:t>
            </a:r>
            <a:r>
              <a:rPr lang="en-US" baseline="30000" dirty="0">
                <a:solidFill>
                  <a:srgbClr val="FF0000"/>
                </a:solidFill>
                <a:latin typeface="Segoe Print" panose="02000600000000000000" pitchFamily="2" charset="0"/>
              </a:rPr>
              <a:t>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6D5A3-B783-4D35-8C3F-90DE4A8915C4}"/>
              </a:ext>
            </a:extLst>
          </p:cNvPr>
          <p:cNvSpPr/>
          <p:nvPr/>
        </p:nvSpPr>
        <p:spPr>
          <a:xfrm>
            <a:off x="10029589" y="3733120"/>
            <a:ext cx="72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90</a:t>
            </a:r>
            <a:r>
              <a:rPr lang="en-US" baseline="30000" dirty="0">
                <a:solidFill>
                  <a:srgbClr val="FF0000"/>
                </a:solidFill>
                <a:latin typeface="Segoe Print" panose="02000600000000000000" pitchFamily="2" charset="0"/>
              </a:rPr>
              <a:t>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D038F-2D72-4BE7-AE18-00615F73BF52}"/>
              </a:ext>
            </a:extLst>
          </p:cNvPr>
          <p:cNvSpPr/>
          <p:nvPr/>
        </p:nvSpPr>
        <p:spPr>
          <a:xfrm>
            <a:off x="9844258" y="4464717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½ μ(&lt;BAC)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D9311-E6B2-4D93-BDA2-49FB0FADE7BF}"/>
              </a:ext>
            </a:extLst>
          </p:cNvPr>
          <p:cNvSpPr/>
          <p:nvPr/>
        </p:nvSpPr>
        <p:spPr>
          <a:xfrm>
            <a:off x="5528332" y="5264822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AE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14CCA3-27EC-49EA-B61A-45652DD60663}"/>
              </a:ext>
            </a:extLst>
          </p:cNvPr>
          <p:cNvCxnSpPr/>
          <p:nvPr/>
        </p:nvCxnSpPr>
        <p:spPr>
          <a:xfrm>
            <a:off x="5651944" y="5264822"/>
            <a:ext cx="26559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AC33D-DE04-4E71-A10B-83AFFA8D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8"/>
            <a:ext cx="12192000" cy="35304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E8953F-4B66-485E-A1D0-7EBD64B227FA}"/>
              </a:ext>
            </a:extLst>
          </p:cNvPr>
          <p:cNvSpPr/>
          <p:nvPr/>
        </p:nvSpPr>
        <p:spPr>
          <a:xfrm>
            <a:off x="5359121" y="1280161"/>
            <a:ext cx="4193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the Protractor Postulate Part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34C02-2E38-435C-81CB-B09540F6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95" y="2578797"/>
            <a:ext cx="2021936" cy="1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Crawford</dc:creator>
  <cp:lastModifiedBy>Catherine Crawford</cp:lastModifiedBy>
  <cp:revision>31</cp:revision>
  <dcterms:created xsi:type="dcterms:W3CDTF">2018-10-09T00:04:56Z</dcterms:created>
  <dcterms:modified xsi:type="dcterms:W3CDTF">2018-10-09T02:20:55Z</dcterms:modified>
</cp:coreProperties>
</file>